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76" r:id="rId5"/>
    <p:sldId id="496" r:id="rId6"/>
    <p:sldId id="491" r:id="rId7"/>
    <p:sldId id="558" r:id="rId8"/>
    <p:sldId id="684" r:id="rId9"/>
    <p:sldId id="662" r:id="rId10"/>
    <p:sldId id="664" r:id="rId11"/>
    <p:sldId id="685" r:id="rId12"/>
    <p:sldId id="263"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A2A2"/>
    <a:srgbClr val="5E5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napToObjects="1">
      <p:cViewPr varScale="1">
        <p:scale>
          <a:sx n="101" d="100"/>
          <a:sy n="101" d="100"/>
        </p:scale>
        <p:origin x="678"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A58F493-E8B2-4BB8-A3A8-709C8427B31B}" type="datetimeFigureOut">
              <a:rPr lang="en-US"/>
              <a:pPr/>
              <a:t>2/12/2026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20733F3-5309-4D8F-A557-A07DB71D886E}" type="slidenum">
              <a:rPr lang="en-US"/>
              <a:pPr/>
              <a:t>‹#›</a:t>
            </a:fld>
            <a:endParaRPr lang="en-US"/>
          </a:p>
        </p:txBody>
      </p:sp>
    </p:spTree>
    <p:extLst>
      <p:ext uri="{BB962C8B-B14F-4D97-AF65-F5344CB8AC3E}">
        <p14:creationId xmlns:p14="http://schemas.microsoft.com/office/powerpoint/2010/main" val="1453795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FFC66D5-70DA-4DE0-AC8F-703D133E803C}" type="datetimeFigureOut">
              <a:rPr lang="en-US"/>
              <a:pPr/>
              <a:t>2/12/2026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94FEF2-D8E4-4264-98C9-D19715C4B564}" type="slidenum">
              <a:rPr lang="en-US"/>
              <a:pPr/>
              <a:t>‹#›</a:t>
            </a:fld>
            <a:endParaRPr lang="en-US"/>
          </a:p>
        </p:txBody>
      </p:sp>
    </p:spTree>
    <p:extLst>
      <p:ext uri="{BB962C8B-B14F-4D97-AF65-F5344CB8AC3E}">
        <p14:creationId xmlns:p14="http://schemas.microsoft.com/office/powerpoint/2010/main" val="230150435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4FEF2-D8E4-4264-98C9-D19715C4B564}" type="slidenum">
              <a:rPr lang="en-US" smtClean="0"/>
              <a:pPr/>
              <a:t>1</a:t>
            </a:fld>
            <a:endParaRPr lang="en-US"/>
          </a:p>
        </p:txBody>
      </p:sp>
    </p:spTree>
    <p:extLst>
      <p:ext uri="{BB962C8B-B14F-4D97-AF65-F5344CB8AC3E}">
        <p14:creationId xmlns:p14="http://schemas.microsoft.com/office/powerpoint/2010/main" val="340528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994FEF2-D8E4-4264-98C9-D19715C4B56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35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4FEF2-D8E4-4264-98C9-D19715C4B56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2120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D38E8-1495-050F-81CA-229A78AF0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8A03D-96AC-457C-0296-B2401D741B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830BD-B081-4905-9632-44299A5C2F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DC721A-A383-22F0-BDF3-C54BF6F8E220}"/>
              </a:ext>
            </a:extLst>
          </p:cNvPr>
          <p:cNvSpPr>
            <a:spLocks noGrp="1"/>
          </p:cNvSpPr>
          <p:nvPr>
            <p:ph type="sldNum" sz="quarter" idx="10"/>
          </p:nvPr>
        </p:nvSpPr>
        <p:spPr/>
        <p:txBody>
          <a:bodyPr/>
          <a:lstStyle/>
          <a:p>
            <a:fld id="{9994FEF2-D8E4-4264-98C9-D19715C4B56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3810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79A5A-60E0-F686-1590-47938E4C8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C6433-F968-6771-A85E-6CA1C5029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BD65B8-7419-88E0-BD83-22358C58BF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56BE3E-2F1F-4723-181A-B7826EFE4321}"/>
              </a:ext>
            </a:extLst>
          </p:cNvPr>
          <p:cNvSpPr>
            <a:spLocks noGrp="1"/>
          </p:cNvSpPr>
          <p:nvPr>
            <p:ph type="sldNum" sz="quarter" idx="10"/>
          </p:nvPr>
        </p:nvSpPr>
        <p:spPr/>
        <p:txBody>
          <a:bodyPr/>
          <a:lstStyle/>
          <a:p>
            <a:fld id="{9994FEF2-D8E4-4264-98C9-D19715C4B56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8101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028C5-23D4-D8B0-EEBC-0B6C1CB56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DB982-77D9-E3B5-8AA2-B736851D3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D52B2-BF4A-5D58-9CD7-A1F49BBD36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138E64-29BC-E098-4B4C-4405D7F8387D}"/>
              </a:ext>
            </a:extLst>
          </p:cNvPr>
          <p:cNvSpPr>
            <a:spLocks noGrp="1"/>
          </p:cNvSpPr>
          <p:nvPr>
            <p:ph type="sldNum" sz="quarter" idx="10"/>
          </p:nvPr>
        </p:nvSpPr>
        <p:spPr/>
        <p:txBody>
          <a:bodyPr/>
          <a:lstStyle/>
          <a:p>
            <a:fld id="{9994FEF2-D8E4-4264-98C9-D19715C4B56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6919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E8637-EDE1-72EA-5D2C-B28C5F470A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2142B-6898-2AB6-0916-04F9DAC32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7CA4B-B270-88D5-4567-5150BD5B9F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BD2C49-0A07-83FA-C3C4-DD82D1EFC661}"/>
              </a:ext>
            </a:extLst>
          </p:cNvPr>
          <p:cNvSpPr>
            <a:spLocks noGrp="1"/>
          </p:cNvSpPr>
          <p:nvPr>
            <p:ph type="sldNum" sz="quarter" idx="10"/>
          </p:nvPr>
        </p:nvSpPr>
        <p:spPr/>
        <p:txBody>
          <a:bodyPr/>
          <a:lstStyle/>
          <a:p>
            <a:fld id="{9994FEF2-D8E4-4264-98C9-D19715C4B56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28310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90038"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371600" y="3816469"/>
            <a:ext cx="5109560" cy="1470025"/>
          </a:xfrm>
        </p:spPr>
        <p:txBody>
          <a:bodyPr/>
          <a:lstStyle>
            <a:lvl1pPr algn="l">
              <a:defRPr b="1" baseline="0">
                <a:solidFill>
                  <a:srgbClr val="03A2A2"/>
                </a:solidFill>
              </a:defRPr>
            </a:lvl1pPr>
          </a:lstStyle>
          <a:p>
            <a:r>
              <a:rPr lang="en-US" dirty="0"/>
              <a:t>Presentation Title</a:t>
            </a:r>
          </a:p>
        </p:txBody>
      </p:sp>
      <p:sp>
        <p:nvSpPr>
          <p:cNvPr id="3" name="Subtitle 2"/>
          <p:cNvSpPr>
            <a:spLocks noGrp="1"/>
          </p:cNvSpPr>
          <p:nvPr>
            <p:ph type="subTitle" idx="1" hasCustomPrompt="1"/>
          </p:nvPr>
        </p:nvSpPr>
        <p:spPr>
          <a:xfrm>
            <a:off x="1371600" y="5316176"/>
            <a:ext cx="5109560" cy="571409"/>
          </a:xfrm>
        </p:spPr>
        <p:txBody>
          <a:bodyPr>
            <a:normAutofit/>
          </a:bodyPr>
          <a:lstStyle>
            <a:lvl1pPr marL="0" indent="0" algn="l">
              <a:buNone/>
              <a:defRPr sz="2000" b="0" i="1">
                <a:solidFill>
                  <a:srgbClr val="5E5E59"/>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60707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90038"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fld id="{48294450-A7C6-4132-9B03-E957221B8348}" type="slidenum">
              <a:rPr lang="en-US"/>
              <a:pPr/>
              <a:t>‹#›</a:t>
            </a:fld>
            <a:endParaRPr lang="en-US" dirty="0"/>
          </a:p>
        </p:txBody>
      </p:sp>
    </p:spTree>
    <p:extLst>
      <p:ext uri="{BB962C8B-B14F-4D97-AF65-F5344CB8AC3E}">
        <p14:creationId xmlns:p14="http://schemas.microsoft.com/office/powerpoint/2010/main" val="157549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mutliple text boxes">
    <p:spTree>
      <p:nvGrpSpPr>
        <p:cNvPr id="1" name=""/>
        <p:cNvGrpSpPr/>
        <p:nvPr/>
      </p:nvGrpSpPr>
      <p:grpSpPr>
        <a:xfrm>
          <a:off x="0" y="0"/>
          <a:ext cx="0" cy="0"/>
          <a:chOff x="0" y="0"/>
          <a:chExt cx="0" cy="0"/>
        </a:xfrm>
      </p:grpSpPr>
      <p:pic>
        <p:nvPicPr>
          <p:cNvPr id="4" name="Picture 7" desc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925"/>
            <a:ext cx="9190038"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371600" y="1926455"/>
            <a:ext cx="5109560" cy="1193887"/>
          </a:xfrm>
        </p:spPr>
        <p:txBody>
          <a:bodyPr/>
          <a:lstStyle>
            <a:lvl1pPr algn="l">
              <a:defRPr b="1" baseline="0">
                <a:solidFill>
                  <a:srgbClr val="03A2A2"/>
                </a:solidFill>
              </a:defRPr>
            </a:lvl1pPr>
          </a:lstStyle>
          <a:p>
            <a:r>
              <a:rPr lang="en-US" dirty="0"/>
              <a:t>Presentation Title</a:t>
            </a:r>
          </a:p>
        </p:txBody>
      </p:sp>
      <p:sp>
        <p:nvSpPr>
          <p:cNvPr id="3" name="Subtitle 2"/>
          <p:cNvSpPr>
            <a:spLocks noGrp="1"/>
          </p:cNvSpPr>
          <p:nvPr>
            <p:ph type="subTitle" idx="1" hasCustomPrompt="1"/>
          </p:nvPr>
        </p:nvSpPr>
        <p:spPr>
          <a:xfrm>
            <a:off x="1371600" y="3204756"/>
            <a:ext cx="5109560" cy="448488"/>
          </a:xfrm>
        </p:spPr>
        <p:txBody>
          <a:bodyPr>
            <a:normAutofit/>
          </a:bodyPr>
          <a:lstStyle>
            <a:lvl1pPr marL="0" indent="0" algn="r">
              <a:buNone/>
              <a:defRPr sz="2000" b="0" i="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date</a:t>
            </a:r>
          </a:p>
        </p:txBody>
      </p:sp>
      <p:sp>
        <p:nvSpPr>
          <p:cNvPr id="6" name="Text Placeholder 5">
            <a:extLst>
              <a:ext uri="{FF2B5EF4-FFF2-40B4-BE49-F238E27FC236}">
                <a16:creationId xmlns:a16="http://schemas.microsoft.com/office/drawing/2014/main" id="{4B28C82A-648B-4674-8FEB-E4A324980BBC}"/>
              </a:ext>
            </a:extLst>
          </p:cNvPr>
          <p:cNvSpPr>
            <a:spLocks noGrp="1"/>
          </p:cNvSpPr>
          <p:nvPr>
            <p:ph type="body" sz="quarter" idx="10"/>
          </p:nvPr>
        </p:nvSpPr>
        <p:spPr>
          <a:xfrm>
            <a:off x="1371600" y="5073172"/>
            <a:ext cx="5110163" cy="1193887"/>
          </a:xfrm>
        </p:spPr>
        <p:txBody>
          <a:bodyPr/>
          <a:lstStyle>
            <a:lvl1pPr marL="0" indent="0">
              <a:buNone/>
              <a:defRPr sz="1600"/>
            </a:lvl1pPr>
          </a:lstStyle>
          <a:p>
            <a:pPr lvl="0"/>
            <a:r>
              <a:rPr lang="en-US"/>
              <a:t>Click to edit Master text styles</a:t>
            </a:r>
          </a:p>
        </p:txBody>
      </p:sp>
      <p:sp>
        <p:nvSpPr>
          <p:cNvPr id="8" name="Picture Placeholder 7">
            <a:extLst>
              <a:ext uri="{FF2B5EF4-FFF2-40B4-BE49-F238E27FC236}">
                <a16:creationId xmlns:a16="http://schemas.microsoft.com/office/drawing/2014/main" id="{4E4E5565-AB4D-4268-ACBE-828B84FB9ACE}"/>
              </a:ext>
            </a:extLst>
          </p:cNvPr>
          <p:cNvSpPr>
            <a:spLocks noGrp="1"/>
          </p:cNvSpPr>
          <p:nvPr>
            <p:ph type="pic" sz="quarter" idx="11"/>
          </p:nvPr>
        </p:nvSpPr>
        <p:spPr>
          <a:xfrm>
            <a:off x="1371600" y="3763876"/>
            <a:ext cx="5110163" cy="1193887"/>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28250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AEO text">
    <p:spTree>
      <p:nvGrpSpPr>
        <p:cNvPr id="1" name=""/>
        <p:cNvGrpSpPr/>
        <p:nvPr/>
      </p:nvGrpSpPr>
      <p:grpSpPr>
        <a:xfrm>
          <a:off x="0" y="0"/>
          <a:ext cx="0" cy="0"/>
          <a:chOff x="0" y="0"/>
          <a:chExt cx="0" cy="0"/>
        </a:xfrm>
      </p:grpSpPr>
      <p:pic>
        <p:nvPicPr>
          <p:cNvPr id="4" name="Picture 7" desc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925"/>
            <a:ext cx="9190038"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371600" y="1926455"/>
            <a:ext cx="5109560" cy="1193887"/>
          </a:xfrm>
        </p:spPr>
        <p:txBody>
          <a:bodyPr/>
          <a:lstStyle>
            <a:lvl1pPr algn="l">
              <a:defRPr b="1" baseline="0">
                <a:solidFill>
                  <a:srgbClr val="03A2A2"/>
                </a:solidFill>
              </a:defRPr>
            </a:lvl1pPr>
          </a:lstStyle>
          <a:p>
            <a:r>
              <a:rPr lang="en-US" dirty="0"/>
              <a:t>Presentation Title</a:t>
            </a:r>
          </a:p>
        </p:txBody>
      </p:sp>
      <p:sp>
        <p:nvSpPr>
          <p:cNvPr id="3" name="Subtitle 2"/>
          <p:cNvSpPr>
            <a:spLocks noGrp="1"/>
          </p:cNvSpPr>
          <p:nvPr>
            <p:ph type="subTitle" idx="1" hasCustomPrompt="1"/>
          </p:nvPr>
        </p:nvSpPr>
        <p:spPr>
          <a:xfrm>
            <a:off x="1371600" y="3204756"/>
            <a:ext cx="5109560" cy="448488"/>
          </a:xfrm>
        </p:spPr>
        <p:txBody>
          <a:bodyPr>
            <a:normAutofit/>
          </a:bodyPr>
          <a:lstStyle>
            <a:lvl1pPr marL="0" indent="0" algn="r">
              <a:buNone/>
              <a:defRPr sz="2000" b="0" i="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date</a:t>
            </a:r>
          </a:p>
        </p:txBody>
      </p:sp>
      <p:sp>
        <p:nvSpPr>
          <p:cNvPr id="6" name="Text Placeholder 5">
            <a:extLst>
              <a:ext uri="{FF2B5EF4-FFF2-40B4-BE49-F238E27FC236}">
                <a16:creationId xmlns:a16="http://schemas.microsoft.com/office/drawing/2014/main" id="{4B28C82A-648B-4674-8FEB-E4A324980BBC}"/>
              </a:ext>
            </a:extLst>
          </p:cNvPr>
          <p:cNvSpPr>
            <a:spLocks noGrp="1"/>
          </p:cNvSpPr>
          <p:nvPr>
            <p:ph type="body" sz="quarter" idx="10"/>
          </p:nvPr>
        </p:nvSpPr>
        <p:spPr>
          <a:xfrm>
            <a:off x="1371600" y="5073172"/>
            <a:ext cx="5110163" cy="803845"/>
          </a:xfrm>
        </p:spPr>
        <p:txBody>
          <a:bodyPr/>
          <a:lstStyle>
            <a:lvl1pPr marL="0" indent="0">
              <a:buNone/>
              <a:defRPr sz="1600"/>
            </a:lvl1pPr>
          </a:lstStyle>
          <a:p>
            <a:pPr lvl="0"/>
            <a:r>
              <a:rPr lang="en-US"/>
              <a:t>Click to edit Master text styles</a:t>
            </a:r>
          </a:p>
        </p:txBody>
      </p:sp>
      <p:sp>
        <p:nvSpPr>
          <p:cNvPr id="8" name="Picture Placeholder 7">
            <a:extLst>
              <a:ext uri="{FF2B5EF4-FFF2-40B4-BE49-F238E27FC236}">
                <a16:creationId xmlns:a16="http://schemas.microsoft.com/office/drawing/2014/main" id="{4E4E5565-AB4D-4268-ACBE-828B84FB9ACE}"/>
              </a:ext>
            </a:extLst>
          </p:cNvPr>
          <p:cNvSpPr>
            <a:spLocks noGrp="1"/>
          </p:cNvSpPr>
          <p:nvPr>
            <p:ph type="pic" sz="quarter" idx="11"/>
          </p:nvPr>
        </p:nvSpPr>
        <p:spPr>
          <a:xfrm>
            <a:off x="1371600" y="3763876"/>
            <a:ext cx="5110163" cy="1193887"/>
          </a:xfrm>
        </p:spPr>
        <p:txBody>
          <a:bodyPr/>
          <a:lstStyle>
            <a:lvl1pPr marL="0" indent="0">
              <a:buNone/>
              <a:defRPr/>
            </a:lvl1pPr>
          </a:lstStyle>
          <a:p>
            <a:r>
              <a:rPr lang="en-US"/>
              <a:t>Click icon to add picture</a:t>
            </a:r>
            <a:endParaRPr lang="en-US" dirty="0"/>
          </a:p>
        </p:txBody>
      </p:sp>
      <p:sp>
        <p:nvSpPr>
          <p:cNvPr id="10" name="Text Placeholder 9">
            <a:extLst>
              <a:ext uri="{FF2B5EF4-FFF2-40B4-BE49-F238E27FC236}">
                <a16:creationId xmlns:a16="http://schemas.microsoft.com/office/drawing/2014/main" id="{534A628B-04B5-404C-8F61-B849C55623D7}"/>
              </a:ext>
            </a:extLst>
          </p:cNvPr>
          <p:cNvSpPr>
            <a:spLocks noGrp="1"/>
          </p:cNvSpPr>
          <p:nvPr>
            <p:ph type="body" sz="quarter" idx="12" hasCustomPrompt="1"/>
          </p:nvPr>
        </p:nvSpPr>
        <p:spPr>
          <a:xfrm>
            <a:off x="620713" y="6170613"/>
            <a:ext cx="5957640" cy="593725"/>
          </a:xfrm>
        </p:spPr>
        <p:txBody>
          <a:bodyPr/>
          <a:lstStyle>
            <a:lvl1pPr marL="0" indent="0">
              <a:buNone/>
              <a:defRPr sz="900"/>
            </a:lvl1pPr>
          </a:lstStyle>
          <a:p>
            <a:pPr lvl="0"/>
            <a:r>
              <a:rPr lang="en-US" dirty="0"/>
              <a:t>MNsure’s Accessibility &amp; Equal Opportunity (AEO) office can provide this information in accessible formats for individuals with disabilities. Additionally, the AEO office can provide information on disability rights and protections to access MNsure programs. The AEO office can be reached via 855-366-7873 or AEO@MNsure.org.</a:t>
            </a:r>
          </a:p>
        </p:txBody>
      </p:sp>
    </p:spTree>
    <p:extLst>
      <p:ext uri="{BB962C8B-B14F-4D97-AF65-F5344CB8AC3E}">
        <p14:creationId xmlns:p14="http://schemas.microsoft.com/office/powerpoint/2010/main" val="298089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942" y="274638"/>
            <a:ext cx="7507161" cy="906768"/>
          </a:xfrm>
        </p:spPr>
        <p:txBody>
          <a:bodyPr/>
          <a:lstStyle>
            <a:lvl1pPr>
              <a:defRPr baseline="0">
                <a:solidFill>
                  <a:srgbClr val="03A2A2"/>
                </a:solidFill>
              </a:defRPr>
            </a:lvl1pPr>
          </a:lstStyle>
          <a:p>
            <a:r>
              <a:rPr lang="en-US" dirty="0"/>
              <a:t>Click to Edit Headline</a:t>
            </a:r>
          </a:p>
        </p:txBody>
      </p:sp>
      <p:sp>
        <p:nvSpPr>
          <p:cNvPr id="3" name="Content Placeholder 2"/>
          <p:cNvSpPr>
            <a:spLocks noGrp="1"/>
          </p:cNvSpPr>
          <p:nvPr>
            <p:ph idx="1" hasCustomPrompt="1"/>
          </p:nvPr>
        </p:nvSpPr>
        <p:spPr>
          <a:xfrm>
            <a:off x="693942" y="1600200"/>
            <a:ext cx="7992858" cy="4525963"/>
          </a:xfrm>
        </p:spPr>
        <p:txBody>
          <a:bodyPr/>
          <a:lstStyle>
            <a:lvl1pPr>
              <a:buClr>
                <a:schemeClr val="accent1"/>
              </a:buClr>
              <a:defRPr/>
            </a:lvl1pPr>
            <a:lvl2pPr marL="742950" indent="-285750">
              <a:buClr>
                <a:srgbClr val="E36C54"/>
              </a:buClr>
              <a:buFont typeface="Arial" panose="020B0604020202020204" pitchFamily="34" charset="0"/>
              <a:buChar char="•"/>
              <a:defRPr/>
            </a:lvl2pPr>
            <a:lvl3pPr marL="1143000" indent="-2286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D7E111CB-9901-4ED4-A386-A1BC537C65CA}" type="slidenum">
              <a:rPr lang="en-US"/>
              <a:pPr/>
              <a:t>‹#›</a:t>
            </a:fld>
            <a:endParaRPr lang="en-US" dirty="0"/>
          </a:p>
        </p:txBody>
      </p:sp>
    </p:spTree>
    <p:extLst>
      <p:ext uri="{BB962C8B-B14F-4D97-AF65-F5344CB8AC3E}">
        <p14:creationId xmlns:p14="http://schemas.microsoft.com/office/powerpoint/2010/main" val="257868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ide-by-sid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Headline</a:t>
            </a:r>
          </a:p>
        </p:txBody>
      </p:sp>
      <p:sp>
        <p:nvSpPr>
          <p:cNvPr id="3" name="Content Placeholder 2"/>
          <p:cNvSpPr>
            <a:spLocks noGrp="1"/>
          </p:cNvSpPr>
          <p:nvPr>
            <p:ph sz="half" idx="1"/>
          </p:nvPr>
        </p:nvSpPr>
        <p:spPr>
          <a:xfrm>
            <a:off x="713539" y="1600200"/>
            <a:ext cx="3607600" cy="4525963"/>
          </a:xfrm>
        </p:spPr>
        <p:txBody>
          <a:bodyPr>
            <a:normAutofit/>
          </a:bodyPr>
          <a:lstStyle>
            <a:lvl1pPr>
              <a:buClr>
                <a:schemeClr val="accent1"/>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1116" y="1600200"/>
            <a:ext cx="3607689" cy="4525963"/>
          </a:xfrm>
        </p:spPr>
        <p:txBody>
          <a:bodyPr>
            <a:normAutofit/>
          </a:bodyPr>
          <a:lstStyle>
            <a:lvl1pPr>
              <a:buClr>
                <a:schemeClr val="accent1"/>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solidFill>
                  <a:srgbClr val="03A2A2"/>
                </a:solidFill>
              </a:defRPr>
            </a:lvl1pPr>
          </a:lstStyle>
          <a:p>
            <a:fld id="{EADB7C9A-2E21-4DA6-B4DC-755EFFB0CA94}" type="slidenum">
              <a:rPr lang="en-US" smtClean="0"/>
              <a:pPr/>
              <a:t>‹#›</a:t>
            </a:fld>
            <a:endParaRPr lang="en-US" dirty="0"/>
          </a:p>
        </p:txBody>
      </p:sp>
    </p:spTree>
    <p:extLst>
      <p:ext uri="{BB962C8B-B14F-4D97-AF65-F5344CB8AC3E}">
        <p14:creationId xmlns:p14="http://schemas.microsoft.com/office/powerpoint/2010/main" val="195605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Headline</a:t>
            </a:r>
          </a:p>
        </p:txBody>
      </p:sp>
      <p:sp>
        <p:nvSpPr>
          <p:cNvPr id="11" name="Text Placeholder 10"/>
          <p:cNvSpPr>
            <a:spLocks noGrp="1"/>
          </p:cNvSpPr>
          <p:nvPr>
            <p:ph type="body" sz="quarter" idx="14"/>
          </p:nvPr>
        </p:nvSpPr>
        <p:spPr>
          <a:xfrm>
            <a:off x="712788" y="1346200"/>
            <a:ext cx="7488237" cy="1958975"/>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hart Placeholder 7"/>
          <p:cNvSpPr>
            <a:spLocks noGrp="1"/>
          </p:cNvSpPr>
          <p:nvPr>
            <p:ph type="chart" sz="quarter" idx="13"/>
          </p:nvPr>
        </p:nvSpPr>
        <p:spPr>
          <a:xfrm>
            <a:off x="712788" y="3516923"/>
            <a:ext cx="7488237" cy="2452077"/>
          </a:xfrm>
        </p:spPr>
        <p:txBody>
          <a:bodyPr/>
          <a:lstStyle>
            <a:lvl1pPr marL="0" indent="0">
              <a:buNone/>
              <a:defRPr/>
            </a:lvl1pPr>
          </a:lstStyle>
          <a:p>
            <a:r>
              <a:rPr lang="en-US"/>
              <a:t>Click icon to add chart</a:t>
            </a:r>
            <a:endParaRPr lang="en-US" dirty="0"/>
          </a:p>
        </p:txBody>
      </p:sp>
      <p:sp>
        <p:nvSpPr>
          <p:cNvPr id="9" name="Footer Placeholder 4"/>
          <p:cNvSpPr>
            <a:spLocks noGrp="1"/>
          </p:cNvSpPr>
          <p:nvPr>
            <p:ph type="ftr" sz="quarter" idx="10"/>
          </p:nvPr>
        </p:nvSpPr>
        <p:spPr>
          <a:xfrm>
            <a:off x="3124200" y="6356350"/>
            <a:ext cx="2895600" cy="365125"/>
          </a:xfrm>
        </p:spPr>
        <p:txBody>
          <a:bodyPr/>
          <a:lstStyle>
            <a:lvl1pPr>
              <a:defRPr/>
            </a:lvl1pPr>
          </a:lstStyle>
          <a:p>
            <a:pPr>
              <a:defRPr/>
            </a:pPr>
            <a:endParaRPr lang="en-US" dirty="0"/>
          </a:p>
        </p:txBody>
      </p:sp>
      <p:sp>
        <p:nvSpPr>
          <p:cNvPr id="4" name="Slide Number Placeholder 3"/>
          <p:cNvSpPr>
            <a:spLocks noGrp="1"/>
          </p:cNvSpPr>
          <p:nvPr>
            <p:ph type="sldNum" sz="quarter" idx="11"/>
          </p:nvPr>
        </p:nvSpPr>
        <p:spPr/>
        <p:txBody>
          <a:bodyPr/>
          <a:lstStyle/>
          <a:p>
            <a:fld id="{1882BAAB-F733-4475-BAB1-3EAE7F19147F}" type="slidenum">
              <a:rPr lang="en-US" smtClean="0"/>
              <a:pPr/>
              <a:t>‹#›</a:t>
            </a:fld>
            <a:endParaRPr lang="en-US" dirty="0"/>
          </a:p>
        </p:txBody>
      </p:sp>
    </p:spTree>
    <p:extLst>
      <p:ext uri="{BB962C8B-B14F-4D97-AF65-F5344CB8AC3E}">
        <p14:creationId xmlns:p14="http://schemas.microsoft.com/office/powerpoint/2010/main" val="73788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ext boxes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Headline</a:t>
            </a:r>
          </a:p>
        </p:txBody>
      </p:sp>
      <p:sp>
        <p:nvSpPr>
          <p:cNvPr id="11" name="Text Placeholder 10"/>
          <p:cNvSpPr>
            <a:spLocks noGrp="1"/>
          </p:cNvSpPr>
          <p:nvPr>
            <p:ph type="body" sz="quarter" idx="14"/>
          </p:nvPr>
        </p:nvSpPr>
        <p:spPr>
          <a:xfrm>
            <a:off x="712788" y="1346200"/>
            <a:ext cx="7488237" cy="1627819"/>
          </a:xfrm>
        </p:spPr>
        <p:txBody>
          <a:bodyPr/>
          <a:lstStyle>
            <a:lvl1pPr>
              <a:buClr>
                <a:schemeClr val="accent1"/>
              </a:buClr>
              <a:defRPr/>
            </a:lvl1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613908F0-E2A2-4A4A-BFE0-4D6EAF16A1F6}"/>
              </a:ext>
            </a:extLst>
          </p:cNvPr>
          <p:cNvSpPr>
            <a:spLocks noGrp="1"/>
          </p:cNvSpPr>
          <p:nvPr>
            <p:ph type="body" sz="quarter" idx="16"/>
          </p:nvPr>
        </p:nvSpPr>
        <p:spPr>
          <a:xfrm>
            <a:off x="712788" y="3073831"/>
            <a:ext cx="3948112" cy="2905125"/>
          </a:xfrm>
        </p:spPr>
        <p:txBody>
          <a:bodyPr/>
          <a:lstStyle/>
          <a:p>
            <a:pPr lvl="0"/>
            <a:r>
              <a:rPr lang="en-US"/>
              <a:t>Click to 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7D37EEAF-B855-4E2E-8329-919C852AFBF8}"/>
              </a:ext>
            </a:extLst>
          </p:cNvPr>
          <p:cNvSpPr>
            <a:spLocks noGrp="1"/>
          </p:cNvSpPr>
          <p:nvPr>
            <p:ph type="pic" sz="quarter" idx="15"/>
          </p:nvPr>
        </p:nvSpPr>
        <p:spPr>
          <a:xfrm>
            <a:off x="4767263" y="3073832"/>
            <a:ext cx="3433762" cy="2905125"/>
          </a:xfrm>
        </p:spPr>
        <p:txBody>
          <a:bodyPr/>
          <a:lstStyle>
            <a:lvl1pPr marL="0" indent="0">
              <a:buNone/>
              <a:defRPr/>
            </a:lvl1pPr>
          </a:lstStyle>
          <a:p>
            <a:r>
              <a:rPr lang="en-US"/>
              <a:t>Click icon to add picture</a:t>
            </a:r>
          </a:p>
        </p:txBody>
      </p:sp>
      <p:sp>
        <p:nvSpPr>
          <p:cNvPr id="9" name="Footer Placeholder 4"/>
          <p:cNvSpPr>
            <a:spLocks noGrp="1"/>
          </p:cNvSpPr>
          <p:nvPr>
            <p:ph type="ftr" sz="quarter" idx="10"/>
          </p:nvPr>
        </p:nvSpPr>
        <p:spPr>
          <a:xfrm>
            <a:off x="3124200" y="6356350"/>
            <a:ext cx="2895600" cy="365125"/>
          </a:xfrm>
        </p:spPr>
        <p:txBody>
          <a:bodyPr/>
          <a:lstStyle>
            <a:lvl1pPr>
              <a:defRPr/>
            </a:lvl1pPr>
          </a:lstStyle>
          <a:p>
            <a:pPr>
              <a:defRPr/>
            </a:pPr>
            <a:endParaRPr lang="en-US" dirty="0"/>
          </a:p>
        </p:txBody>
      </p:sp>
      <p:sp>
        <p:nvSpPr>
          <p:cNvPr id="4" name="Slide Number Placeholder 3"/>
          <p:cNvSpPr>
            <a:spLocks noGrp="1"/>
          </p:cNvSpPr>
          <p:nvPr>
            <p:ph type="sldNum" sz="quarter" idx="11"/>
          </p:nvPr>
        </p:nvSpPr>
        <p:spPr/>
        <p:txBody>
          <a:bodyPr/>
          <a:lstStyle/>
          <a:p>
            <a:fld id="{1882BAAB-F733-4475-BAB1-3EAE7F19147F}" type="slidenum">
              <a:rPr lang="en-US" smtClean="0"/>
              <a:pPr/>
              <a:t>‹#›</a:t>
            </a:fld>
            <a:endParaRPr lang="en-US" dirty="0"/>
          </a:p>
        </p:txBody>
      </p:sp>
    </p:spTree>
    <p:extLst>
      <p:ext uri="{BB962C8B-B14F-4D97-AF65-F5344CB8AC3E}">
        <p14:creationId xmlns:p14="http://schemas.microsoft.com/office/powerpoint/2010/main" val="223980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Headline</a:t>
            </a:r>
          </a:p>
        </p:txBody>
      </p:sp>
      <p:sp>
        <p:nvSpPr>
          <p:cNvPr id="5" name="Table Placeholder 4"/>
          <p:cNvSpPr>
            <a:spLocks noGrp="1"/>
          </p:cNvSpPr>
          <p:nvPr>
            <p:ph type="tbl" sz="quarter" idx="13"/>
          </p:nvPr>
        </p:nvSpPr>
        <p:spPr>
          <a:xfrm>
            <a:off x="712788" y="1416819"/>
            <a:ext cx="7658100" cy="3074796"/>
          </a:xfrm>
        </p:spPr>
        <p:txBody>
          <a:bodyPr/>
          <a:lstStyle>
            <a:lvl1pPr marL="0" indent="0">
              <a:buNone/>
              <a:defRPr/>
            </a:lvl1pPr>
          </a:lstStyle>
          <a:p>
            <a:r>
              <a:rPr lang="en-US"/>
              <a:t>Click icon to add table</a:t>
            </a:r>
            <a:endParaRPr lang="en-US" dirty="0"/>
          </a:p>
        </p:txBody>
      </p:sp>
      <p:sp>
        <p:nvSpPr>
          <p:cNvPr id="10" name="Text Placeholder 9"/>
          <p:cNvSpPr>
            <a:spLocks noGrp="1"/>
          </p:cNvSpPr>
          <p:nvPr>
            <p:ph type="body" sz="quarter" idx="14"/>
          </p:nvPr>
        </p:nvSpPr>
        <p:spPr>
          <a:xfrm>
            <a:off x="712788" y="4662488"/>
            <a:ext cx="7658100" cy="14873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p:txBody>
      </p:sp>
      <p:sp>
        <p:nvSpPr>
          <p:cNvPr id="9" name="Footer Placeholder 4"/>
          <p:cNvSpPr>
            <a:spLocks noGrp="1"/>
          </p:cNvSpPr>
          <p:nvPr>
            <p:ph type="ftr" sz="quarter" idx="10"/>
          </p:nvPr>
        </p:nvSpPr>
        <p:spPr>
          <a:xfrm>
            <a:off x="3124200" y="6356350"/>
            <a:ext cx="2895600" cy="365125"/>
          </a:xfrm>
        </p:spPr>
        <p:txBody>
          <a:bodyPr/>
          <a:lstStyle>
            <a:lvl1pPr>
              <a:defRPr/>
            </a:lvl1pPr>
          </a:lstStyle>
          <a:p>
            <a:pPr>
              <a:defRPr/>
            </a:pPr>
            <a:endParaRPr lang="en-US" dirty="0"/>
          </a:p>
        </p:txBody>
      </p:sp>
      <p:sp>
        <p:nvSpPr>
          <p:cNvPr id="4" name="Slide Number Placeholder 3"/>
          <p:cNvSpPr>
            <a:spLocks noGrp="1"/>
          </p:cNvSpPr>
          <p:nvPr>
            <p:ph type="sldNum" sz="quarter" idx="11"/>
          </p:nvPr>
        </p:nvSpPr>
        <p:spPr/>
        <p:txBody>
          <a:bodyPr/>
          <a:lstStyle/>
          <a:p>
            <a:fld id="{1882BAAB-F733-4475-BAB1-3EAE7F19147F}" type="slidenum">
              <a:rPr lang="en-US" smtClean="0"/>
              <a:pPr/>
              <a:t>‹#›</a:t>
            </a:fld>
            <a:endParaRPr lang="en-US" dirty="0"/>
          </a:p>
        </p:txBody>
      </p:sp>
    </p:spTree>
    <p:extLst>
      <p:ext uri="{BB962C8B-B14F-4D97-AF65-F5344CB8AC3E}">
        <p14:creationId xmlns:p14="http://schemas.microsoft.com/office/powerpoint/2010/main" val="117696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849" y="274638"/>
            <a:ext cx="7520254" cy="907874"/>
          </a:xfrm>
        </p:spPr>
        <p:txBody>
          <a:bodyPr/>
          <a:lstStyle>
            <a:lvl1pPr>
              <a:defRPr/>
            </a:lvl1pPr>
          </a:lstStyle>
          <a:p>
            <a:r>
              <a:rPr lang="en-US" dirty="0"/>
              <a:t>Click to Edit Headline</a:t>
            </a:r>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fld id="{31DAB2B3-058F-4B2D-8D00-B14F41FE5BDF}" type="slidenum">
              <a:rPr lang="en-US"/>
              <a:pPr/>
              <a:t>‹#›</a:t>
            </a:fld>
            <a:endParaRPr lang="en-US" dirty="0"/>
          </a:p>
        </p:txBody>
      </p:sp>
    </p:spTree>
    <p:extLst>
      <p:ext uri="{BB962C8B-B14F-4D97-AF65-F5344CB8AC3E}">
        <p14:creationId xmlns:p14="http://schemas.microsoft.com/office/powerpoint/2010/main" val="95132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90038"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712788" y="274638"/>
            <a:ext cx="74882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Headline</a:t>
            </a:r>
          </a:p>
        </p:txBody>
      </p:sp>
      <p:sp>
        <p:nvSpPr>
          <p:cNvPr id="1028" name="Text Placeholder 2"/>
          <p:cNvSpPr>
            <a:spLocks noGrp="1"/>
          </p:cNvSpPr>
          <p:nvPr>
            <p:ph type="body" idx="1"/>
          </p:nvPr>
        </p:nvSpPr>
        <p:spPr bwMode="auto">
          <a:xfrm>
            <a:off x="712788" y="1600200"/>
            <a:ext cx="79740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457200" y="6356350"/>
            <a:ext cx="49212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3A2A2"/>
                </a:solidFill>
                <a:latin typeface="Arial" panose="020B0604020202020204" pitchFamily="34" charset="0"/>
                <a:cs typeface="Arial" panose="020B0604020202020204" pitchFamily="34" charset="0"/>
              </a:defRPr>
            </a:lvl1pPr>
          </a:lstStyle>
          <a:p>
            <a:fld id="{1882BAAB-F733-4475-BAB1-3EAE7F1914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9" r:id="rId2"/>
    <p:sldLayoutId id="2147483680" r:id="rId3"/>
    <p:sldLayoutId id="2147483671" r:id="rId4"/>
    <p:sldLayoutId id="2147483672" r:id="rId5"/>
    <p:sldLayoutId id="2147483676" r:id="rId6"/>
    <p:sldLayoutId id="2147483678" r:id="rId7"/>
    <p:sldLayoutId id="2147483677" r:id="rId8"/>
    <p:sldLayoutId id="2147483673" r:id="rId9"/>
    <p:sldLayoutId id="2147483675" r:id="rId10"/>
  </p:sldLayoutIdLst>
  <p:hf hdr="0" ftr="0" dt="0"/>
  <p:txStyles>
    <p:titleStyle>
      <a:lvl1pPr algn="l" defTabSz="457200" rtl="0" eaLnBrk="1" fontAlgn="base" hangingPunct="1">
        <a:spcBef>
          <a:spcPct val="0"/>
        </a:spcBef>
        <a:spcAft>
          <a:spcPct val="0"/>
        </a:spcAft>
        <a:defRPr sz="3000" b="1" kern="1200">
          <a:solidFill>
            <a:srgbClr val="03A2A2"/>
          </a:solidFill>
          <a:latin typeface="Century Gothic"/>
          <a:ea typeface="MS PGothic" pitchFamily="34" charset="-128"/>
          <a:cs typeface="Century Gothic"/>
        </a:defRPr>
      </a:lvl1pPr>
      <a:lvl2pPr algn="l" defTabSz="457200" rtl="0" eaLnBrk="1" fontAlgn="base" hangingPunct="1">
        <a:spcBef>
          <a:spcPct val="0"/>
        </a:spcBef>
        <a:spcAft>
          <a:spcPct val="0"/>
        </a:spcAft>
        <a:defRPr sz="3000">
          <a:solidFill>
            <a:schemeClr val="tx2"/>
          </a:solidFill>
          <a:latin typeface="Century Gothic" charset="0"/>
          <a:ea typeface="MS PGothic" pitchFamily="34" charset="-128"/>
        </a:defRPr>
      </a:lvl2pPr>
      <a:lvl3pPr algn="l" defTabSz="457200" rtl="0" eaLnBrk="1" fontAlgn="base" hangingPunct="1">
        <a:spcBef>
          <a:spcPct val="0"/>
        </a:spcBef>
        <a:spcAft>
          <a:spcPct val="0"/>
        </a:spcAft>
        <a:defRPr sz="3000">
          <a:solidFill>
            <a:schemeClr val="tx2"/>
          </a:solidFill>
          <a:latin typeface="Century Gothic" charset="0"/>
          <a:ea typeface="MS PGothic" pitchFamily="34" charset="-128"/>
        </a:defRPr>
      </a:lvl3pPr>
      <a:lvl4pPr algn="l" defTabSz="457200" rtl="0" eaLnBrk="1" fontAlgn="base" hangingPunct="1">
        <a:spcBef>
          <a:spcPct val="0"/>
        </a:spcBef>
        <a:spcAft>
          <a:spcPct val="0"/>
        </a:spcAft>
        <a:defRPr sz="3000">
          <a:solidFill>
            <a:schemeClr val="tx2"/>
          </a:solidFill>
          <a:latin typeface="Century Gothic" charset="0"/>
          <a:ea typeface="MS PGothic" pitchFamily="34" charset="-128"/>
        </a:defRPr>
      </a:lvl4pPr>
      <a:lvl5pPr algn="l" defTabSz="457200" rtl="0" eaLnBrk="1" fontAlgn="base" hangingPunct="1">
        <a:spcBef>
          <a:spcPct val="0"/>
        </a:spcBef>
        <a:spcAft>
          <a:spcPct val="0"/>
        </a:spcAft>
        <a:defRPr sz="3000">
          <a:solidFill>
            <a:schemeClr val="tx2"/>
          </a:solidFill>
          <a:latin typeface="Century Gothic" charset="0"/>
          <a:ea typeface="MS PGothic" pitchFamily="34" charset="-128"/>
        </a:defRPr>
      </a:lvl5pPr>
      <a:lvl6pPr marL="457200" algn="l" defTabSz="457200" rtl="0" eaLnBrk="1" fontAlgn="base" hangingPunct="1">
        <a:spcBef>
          <a:spcPct val="0"/>
        </a:spcBef>
        <a:spcAft>
          <a:spcPct val="0"/>
        </a:spcAft>
        <a:defRPr sz="3200">
          <a:solidFill>
            <a:schemeClr val="tx2"/>
          </a:solidFill>
          <a:latin typeface="Century Gothic" charset="0"/>
          <a:ea typeface="ＭＳ Ｐゴシック" charset="0"/>
        </a:defRPr>
      </a:lvl6pPr>
      <a:lvl7pPr marL="914400" algn="l" defTabSz="457200" rtl="0" eaLnBrk="1" fontAlgn="base" hangingPunct="1">
        <a:spcBef>
          <a:spcPct val="0"/>
        </a:spcBef>
        <a:spcAft>
          <a:spcPct val="0"/>
        </a:spcAft>
        <a:defRPr sz="3200">
          <a:solidFill>
            <a:schemeClr val="tx2"/>
          </a:solidFill>
          <a:latin typeface="Century Gothic" charset="0"/>
          <a:ea typeface="ＭＳ Ｐゴシック" charset="0"/>
        </a:defRPr>
      </a:lvl7pPr>
      <a:lvl8pPr marL="1371600" algn="l" defTabSz="457200" rtl="0" eaLnBrk="1" fontAlgn="base" hangingPunct="1">
        <a:spcBef>
          <a:spcPct val="0"/>
        </a:spcBef>
        <a:spcAft>
          <a:spcPct val="0"/>
        </a:spcAft>
        <a:defRPr sz="3200">
          <a:solidFill>
            <a:schemeClr val="tx2"/>
          </a:solidFill>
          <a:latin typeface="Century Gothic" charset="0"/>
          <a:ea typeface="ＭＳ Ｐゴシック" charset="0"/>
        </a:defRPr>
      </a:lvl8pPr>
      <a:lvl9pPr marL="1828800" algn="l" defTabSz="457200" rtl="0" eaLnBrk="1" fontAlgn="base" hangingPunct="1">
        <a:spcBef>
          <a:spcPct val="0"/>
        </a:spcBef>
        <a:spcAft>
          <a:spcPct val="0"/>
        </a:spcAft>
        <a:defRPr sz="3200">
          <a:solidFill>
            <a:schemeClr val="tx2"/>
          </a:solidFill>
          <a:latin typeface="Century Gothic" charset="0"/>
          <a:ea typeface="ＭＳ Ｐゴシック" charset="0"/>
        </a:defRPr>
      </a:lvl9pPr>
    </p:titleStyle>
    <p:bodyStyle>
      <a:lvl1pPr marL="342900" indent="-342900" algn="l" defTabSz="457200" rtl="0" eaLnBrk="1" fontAlgn="base" hangingPunct="1">
        <a:spcBef>
          <a:spcPts val="1800"/>
        </a:spcBef>
        <a:spcAft>
          <a:spcPct val="0"/>
        </a:spcAft>
        <a:buClr>
          <a:schemeClr val="accent1"/>
        </a:buClr>
        <a:buSzPct val="80000"/>
        <a:buFont typeface="Wingdings" pitchFamily="2" charset="2"/>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ts val="1800"/>
        </a:spcBef>
        <a:spcAft>
          <a:spcPct val="0"/>
        </a:spcAft>
        <a:buClr>
          <a:srgbClr val="E36C54"/>
        </a:buClr>
        <a:buSzPct val="90000"/>
        <a:buFont typeface="Arial" panose="020B0604020202020204" pitchFamily="34" charset="0"/>
        <a:buChar char="•"/>
        <a:defRPr sz="2200" kern="1200">
          <a:solidFill>
            <a:schemeClr val="tx1"/>
          </a:solidFill>
          <a:latin typeface="Arial"/>
          <a:ea typeface="MS PGothic" pitchFamily="34" charset="-128"/>
          <a:cs typeface="Arial"/>
        </a:defRPr>
      </a:lvl2pPr>
      <a:lvl3pPr marL="1143000" indent="-228600" algn="l" defTabSz="457200" rtl="0" eaLnBrk="1" fontAlgn="base" hangingPunct="1">
        <a:spcBef>
          <a:spcPts val="1800"/>
        </a:spcBef>
        <a:spcAft>
          <a:spcPct val="0"/>
        </a:spcAft>
        <a:buClr>
          <a:srgbClr val="5C5E59"/>
        </a:buClr>
        <a:buSzPct val="80000"/>
        <a:buFont typeface="Courier New" panose="02070309020205020404" pitchFamily="49" charset="0"/>
        <a:buChar char="o"/>
        <a:defRPr sz="2000" kern="1200">
          <a:solidFill>
            <a:schemeClr val="tx1"/>
          </a:solidFill>
          <a:latin typeface="Arial"/>
          <a:ea typeface="MS PGothic" pitchFamily="34" charset="-128"/>
          <a:cs typeface="Arial"/>
        </a:defRPr>
      </a:lvl3pPr>
      <a:lvl4pPr marL="1600200" indent="-228600" algn="l" defTabSz="457200" rtl="0" eaLnBrk="1" fontAlgn="base" hangingPunct="1">
        <a:spcBef>
          <a:spcPts val="1800"/>
        </a:spcBef>
        <a:spcAft>
          <a:spcPct val="0"/>
        </a:spcAft>
        <a:buFont typeface="Arial" pitchFamily="34" charset="0"/>
        <a:buChar char="–"/>
        <a:defRPr kern="1200">
          <a:solidFill>
            <a:schemeClr val="tx1"/>
          </a:solidFill>
          <a:latin typeface="Arial"/>
          <a:ea typeface="MS PGothic" pitchFamily="34" charset="-128"/>
          <a:cs typeface="Arial"/>
        </a:defRPr>
      </a:lvl4pPr>
      <a:lvl5pPr marL="2057400" indent="-228600" algn="l" defTabSz="457200" rtl="0" eaLnBrk="1" fontAlgn="base" hangingPunct="1">
        <a:spcBef>
          <a:spcPts val="1800"/>
        </a:spcBef>
        <a:spcAft>
          <a:spcPct val="0"/>
        </a:spcAft>
        <a:buFont typeface="Arial" pitchFamily="34"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mnsure.org/about-us/board-committees/doc-library/index.jsp"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tm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1372203" y="2203569"/>
            <a:ext cx="5109560" cy="1470025"/>
          </a:xfrm>
        </p:spPr>
        <p:txBody>
          <a:bodyPr/>
          <a:lstStyle/>
          <a:p>
            <a:r>
              <a:rPr lang="en-US" dirty="0"/>
              <a:t>Broker Statewide Webinar</a:t>
            </a:r>
            <a:endParaRPr lang="en-US" b="1" dirty="0">
              <a:latin typeface="Century Gothic" panose="020B0502020202020204" pitchFamily="34" charset="0"/>
              <a:cs typeface="Arial" pitchFamily="34" charset="0"/>
            </a:endParaRPr>
          </a:p>
        </p:txBody>
      </p:sp>
      <p:sp>
        <p:nvSpPr>
          <p:cNvPr id="3" name="Subtitle 2"/>
          <p:cNvSpPr>
            <a:spLocks noGrp="1"/>
          </p:cNvSpPr>
          <p:nvPr>
            <p:ph type="subTitle" idx="1"/>
          </p:nvPr>
        </p:nvSpPr>
        <p:spPr>
          <a:xfrm>
            <a:off x="1372203" y="3530719"/>
            <a:ext cx="4870174" cy="571500"/>
          </a:xfrm>
        </p:spPr>
        <p:txBody>
          <a:bodyPr rtlCol="0">
            <a:normAutofit/>
          </a:bodyPr>
          <a:lstStyle/>
          <a:p>
            <a:pPr eaLnBrk="1" fontAlgn="auto" hangingPunct="1">
              <a:spcAft>
                <a:spcPts val="0"/>
              </a:spcAft>
              <a:buFont typeface="Wingdings" charset="2"/>
              <a:buNone/>
              <a:defRPr/>
            </a:pPr>
            <a:r>
              <a:rPr lang="en-US" b="1" i="0" dirty="0">
                <a:latin typeface="Century Gothic" panose="020B0502020202020204" pitchFamily="34" charset="0"/>
                <a:ea typeface="+mn-ea"/>
              </a:rPr>
              <a:t>February 12</a:t>
            </a:r>
            <a:r>
              <a:rPr lang="en-US" sz="2000" b="1" i="0" dirty="0">
                <a:latin typeface="Century Gothic" panose="020B0502020202020204" pitchFamily="34" charset="0"/>
                <a:ea typeface="+mn-ea"/>
              </a:rPr>
              <a:t>, 2026, 12:00 p.m.</a:t>
            </a:r>
          </a:p>
        </p:txBody>
      </p:sp>
      <p:sp>
        <p:nvSpPr>
          <p:cNvPr id="2" name="TextBox 1">
            <a:extLst>
              <a:ext uri="{FF2B5EF4-FFF2-40B4-BE49-F238E27FC236}">
                <a16:creationId xmlns:a16="http://schemas.microsoft.com/office/drawing/2014/main" id="{D0F96F40-8BD1-4990-A319-F0732D78D57E}"/>
              </a:ext>
            </a:extLst>
          </p:cNvPr>
          <p:cNvSpPr txBox="1"/>
          <p:nvPr/>
        </p:nvSpPr>
        <p:spPr>
          <a:xfrm>
            <a:off x="1372203" y="3941678"/>
            <a:ext cx="4870174" cy="1261884"/>
          </a:xfrm>
          <a:prstGeom prst="rect">
            <a:avLst/>
          </a:prstGeom>
          <a:noFill/>
        </p:spPr>
        <p:txBody>
          <a:bodyPr wrap="square" rtlCol="0">
            <a:spAutoFit/>
          </a:bodyPr>
          <a:lstStyle/>
          <a:p>
            <a:pPr algn="r"/>
            <a:r>
              <a:rPr lang="en-US" sz="1200" dirty="0">
                <a:latin typeface="+mn-lt"/>
              </a:rPr>
              <a:t>The webinar is not being recorded, but this PowerPoint will be available on Assister Central</a:t>
            </a:r>
          </a:p>
          <a:p>
            <a:pPr algn="r"/>
            <a:endParaRPr lang="en-US" sz="1200" dirty="0">
              <a:latin typeface="+mn-lt"/>
            </a:endParaRPr>
          </a:p>
          <a:p>
            <a:pPr algn="r"/>
            <a:endParaRPr lang="en-US" sz="1200" dirty="0">
              <a:latin typeface="+mn-lt"/>
            </a:endParaRPr>
          </a:p>
          <a:p>
            <a:pPr algn="r"/>
            <a:r>
              <a:rPr lang="en-US" sz="1400" b="1" dirty="0"/>
              <a:t>During the webinar, please use the “chat” </a:t>
            </a:r>
          </a:p>
          <a:p>
            <a:pPr algn="r"/>
            <a:r>
              <a:rPr lang="en-US" sz="1400" b="1" dirty="0"/>
              <a:t>feature to submit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2769" y="484889"/>
            <a:ext cx="6829814" cy="474489"/>
          </a:xfrm>
          <a:prstGeom prst="rect">
            <a:avLst/>
          </a:prstGeom>
        </p:spPr>
        <p:txBody>
          <a:bodyPr vert="horz" wrap="square" lIns="0" tIns="12700" rIns="0" bIns="0" rtlCol="0">
            <a:spAutoFit/>
          </a:bodyPr>
          <a:lstStyle/>
          <a:p>
            <a:pPr marL="12700">
              <a:lnSpc>
                <a:spcPct val="100000"/>
              </a:lnSpc>
              <a:spcBef>
                <a:spcPts val="100"/>
              </a:spcBef>
            </a:pPr>
            <a:r>
              <a:rPr lang="en-US" b="1" spc="-5" dirty="0"/>
              <a:t>Open Enrollment Wrap-Up</a:t>
            </a:r>
            <a:endParaRPr b="1" spc="-5" dirty="0"/>
          </a:p>
        </p:txBody>
      </p:sp>
      <p:sp>
        <p:nvSpPr>
          <p:cNvPr id="4" name="object 4"/>
          <p:cNvSpPr txBox="1">
            <a:spLocks noGrp="1"/>
          </p:cNvSpPr>
          <p:nvPr>
            <p:ph type="sldNum" sz="quarter" idx="7"/>
          </p:nvPr>
        </p:nvSpPr>
        <p:spPr>
          <a:xfrm>
            <a:off x="523240" y="6445846"/>
            <a:ext cx="221615" cy="19748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51505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395"/>
              </a:lnSpc>
            </a:pPr>
            <a:fld id="{81D60167-4931-47E6-BA6A-407CBD079E47}" type="slidenum">
              <a:rPr lang="en-US" smtClean="0"/>
              <a:pPr marL="25400">
                <a:lnSpc>
                  <a:spcPts val="1395"/>
                </a:lnSpc>
              </a:pPr>
              <a:t>2</a:t>
            </a:fld>
            <a:endParaRPr dirty="0"/>
          </a:p>
        </p:txBody>
      </p:sp>
      <p:sp>
        <p:nvSpPr>
          <p:cNvPr id="3" name="object 3"/>
          <p:cNvSpPr txBox="1"/>
          <p:nvPr/>
        </p:nvSpPr>
        <p:spPr>
          <a:xfrm>
            <a:off x="801670" y="1393297"/>
            <a:ext cx="7406034" cy="5434821"/>
          </a:xfrm>
          <a:prstGeom prst="rect">
            <a:avLst/>
          </a:prstGeom>
        </p:spPr>
        <p:txBody>
          <a:bodyPr vert="horz" wrap="square" lIns="0" tIns="99060" rIns="0" bIns="0" rtlCol="0">
            <a:spAutoFit/>
          </a:bodyPr>
          <a:lstStyle/>
          <a:p>
            <a:pPr marL="355600" indent="-342900">
              <a:spcBef>
                <a:spcPts val="0"/>
              </a:spcBef>
              <a:spcAft>
                <a:spcPts val="1200"/>
              </a:spcAft>
              <a:buClr>
                <a:srgbClr val="03A1A1"/>
              </a:buClr>
              <a:buSzPct val="80000"/>
              <a:buFont typeface="Wingdings"/>
              <a:buChar char=""/>
              <a:tabLst>
                <a:tab pos="354965" algn="l"/>
                <a:tab pos="355600" algn="l"/>
              </a:tabLst>
            </a:pPr>
            <a:r>
              <a:rPr lang="en-US" sz="2400" b="1" dirty="0">
                <a:solidFill>
                  <a:schemeClr val="accent5">
                    <a:lumMod val="75000"/>
                  </a:schemeClr>
                </a:solidFill>
                <a:latin typeface="Arial"/>
                <a:cs typeface="Arial"/>
              </a:rPr>
              <a:t>THANK YOU </a:t>
            </a:r>
            <a:r>
              <a:rPr lang="en-US" dirty="0">
                <a:solidFill>
                  <a:srgbClr val="252525"/>
                </a:solidFill>
                <a:latin typeface="Arial"/>
                <a:cs typeface="Arial"/>
              </a:rPr>
              <a:t>for your hard work during a challenging and busy open enrollment period!</a:t>
            </a:r>
          </a:p>
          <a:p>
            <a:pPr marL="355600" indent="-342900">
              <a:spcBef>
                <a:spcPts val="0"/>
              </a:spcBef>
              <a:spcAft>
                <a:spcPts val="1200"/>
              </a:spcAft>
              <a:buClr>
                <a:srgbClr val="03A1A1"/>
              </a:buClr>
              <a:buSzPct val="80000"/>
              <a:buFont typeface="Wingdings"/>
              <a:buChar char=""/>
              <a:tabLst>
                <a:tab pos="354965" algn="l"/>
                <a:tab pos="355600" algn="l"/>
              </a:tabLst>
            </a:pPr>
            <a:r>
              <a:rPr lang="en-US" dirty="0">
                <a:solidFill>
                  <a:srgbClr val="252525"/>
                </a:solidFill>
                <a:latin typeface="Arial"/>
                <a:cs typeface="Arial"/>
              </a:rPr>
              <a:t>Over 162,000 Minnesotans sign up for private health plans.</a:t>
            </a:r>
          </a:p>
          <a:p>
            <a:pPr marL="812800" lvl="1" indent="-342900">
              <a:spcBef>
                <a:spcPts val="0"/>
              </a:spcBef>
              <a:spcAft>
                <a:spcPts val="1200"/>
              </a:spcAft>
              <a:buClr>
                <a:srgbClr val="03A1A1"/>
              </a:buClr>
              <a:buSzPct val="80000"/>
              <a:buFont typeface="Wingdings"/>
              <a:buChar char=""/>
              <a:tabLst>
                <a:tab pos="354965" algn="l"/>
                <a:tab pos="355600" algn="l"/>
              </a:tabLst>
            </a:pPr>
            <a:r>
              <a:rPr lang="en-US" dirty="0">
                <a:solidFill>
                  <a:srgbClr val="252525"/>
                </a:solidFill>
                <a:latin typeface="Arial"/>
                <a:cs typeface="Arial"/>
              </a:rPr>
              <a:t>Fewer new QHP consumers than last year.</a:t>
            </a:r>
          </a:p>
          <a:p>
            <a:pPr marL="812800" lvl="1" indent="-342900">
              <a:spcBef>
                <a:spcPts val="0"/>
              </a:spcBef>
              <a:spcAft>
                <a:spcPts val="1200"/>
              </a:spcAft>
              <a:buClr>
                <a:srgbClr val="03A1A1"/>
              </a:buClr>
              <a:buSzPct val="80000"/>
              <a:buFont typeface="Wingdings"/>
              <a:buChar char=""/>
              <a:tabLst>
                <a:tab pos="354965" algn="l"/>
                <a:tab pos="355600" algn="l"/>
              </a:tabLst>
            </a:pPr>
            <a:r>
              <a:rPr lang="en-US" dirty="0">
                <a:solidFill>
                  <a:srgbClr val="252525"/>
                </a:solidFill>
                <a:latin typeface="Arial"/>
                <a:cs typeface="Arial"/>
              </a:rPr>
              <a:t>More plan changes and terminations than last year.</a:t>
            </a:r>
          </a:p>
          <a:p>
            <a:pPr marL="812800" lvl="1" indent="-342900">
              <a:spcBef>
                <a:spcPts val="0"/>
              </a:spcBef>
              <a:spcAft>
                <a:spcPts val="1200"/>
              </a:spcAft>
              <a:buClr>
                <a:srgbClr val="03A1A1"/>
              </a:buClr>
              <a:buSzPct val="80000"/>
              <a:buFont typeface="Wingdings"/>
              <a:buChar char=""/>
              <a:tabLst>
                <a:tab pos="354965" algn="l"/>
                <a:tab pos="355600" algn="l"/>
              </a:tabLst>
            </a:pPr>
            <a:r>
              <a:rPr lang="en-US" dirty="0">
                <a:solidFill>
                  <a:srgbClr val="252525"/>
                </a:solidFill>
                <a:latin typeface="Arial"/>
                <a:cs typeface="Arial"/>
              </a:rPr>
              <a:t>But overall, only a 3% decline from last year’s record setting open enrollment.</a:t>
            </a:r>
          </a:p>
          <a:p>
            <a:pPr marL="355600" indent="-342900">
              <a:spcBef>
                <a:spcPts val="0"/>
              </a:spcBef>
              <a:spcAft>
                <a:spcPts val="1200"/>
              </a:spcAft>
              <a:buClr>
                <a:srgbClr val="03A1A1"/>
              </a:buClr>
              <a:buSzPct val="80000"/>
              <a:buFont typeface="Wingdings"/>
              <a:buChar char=""/>
              <a:tabLst>
                <a:tab pos="354965" algn="l"/>
                <a:tab pos="355600" algn="l"/>
              </a:tabLst>
            </a:pPr>
            <a:r>
              <a:rPr lang="en-US" dirty="0">
                <a:solidFill>
                  <a:srgbClr val="252525"/>
                </a:solidFill>
                <a:latin typeface="Arial"/>
                <a:cs typeface="Arial"/>
              </a:rPr>
              <a:t>50% of enrollees are eligible for advanced premium tax credits, with families saving an average of close to $7,320 per year.</a:t>
            </a:r>
          </a:p>
          <a:p>
            <a:pPr marL="355600" indent="-342900">
              <a:spcBef>
                <a:spcPts val="0"/>
              </a:spcBef>
              <a:spcAft>
                <a:spcPts val="1200"/>
              </a:spcAft>
              <a:buClr>
                <a:srgbClr val="03A1A1"/>
              </a:buClr>
              <a:buSzPct val="80000"/>
              <a:buFont typeface="Wingdings"/>
              <a:buChar char=""/>
              <a:tabLst>
                <a:tab pos="354965" algn="l"/>
                <a:tab pos="355600" algn="l"/>
              </a:tabLst>
            </a:pPr>
            <a:r>
              <a:rPr lang="en-US" dirty="0">
                <a:solidFill>
                  <a:srgbClr val="252525"/>
                </a:solidFill>
                <a:latin typeface="Arial"/>
                <a:cs typeface="Arial"/>
              </a:rPr>
              <a:t>In January alone, Minnesotans received nearly $25.5 million in advanced premium tax credits to help lower health insurance costs.</a:t>
            </a:r>
          </a:p>
          <a:p>
            <a:pPr marL="355600" indent="-342900">
              <a:spcBef>
                <a:spcPts val="0"/>
              </a:spcBef>
              <a:spcAft>
                <a:spcPts val="1200"/>
              </a:spcAft>
              <a:buClr>
                <a:srgbClr val="03A1A1"/>
              </a:buClr>
              <a:buSzPct val="80000"/>
              <a:buFont typeface="Wingdings"/>
              <a:buChar char=""/>
              <a:tabLst>
                <a:tab pos="354965" algn="l"/>
                <a:tab pos="355600" algn="l"/>
              </a:tabLst>
            </a:pPr>
            <a:r>
              <a:rPr lang="en-US" dirty="0">
                <a:solidFill>
                  <a:srgbClr val="252525"/>
                </a:solidFill>
                <a:latin typeface="Arial"/>
                <a:cs typeface="Arial"/>
              </a:rPr>
              <a:t>More details available in the Document Library on MNsure.org under “</a:t>
            </a:r>
            <a:r>
              <a:rPr lang="en-US" dirty="0">
                <a:solidFill>
                  <a:srgbClr val="252525"/>
                </a:solidFill>
                <a:latin typeface="Arial"/>
                <a:cs typeface="Arial"/>
                <a:hlinkClick r:id="rId2"/>
              </a:rPr>
              <a:t>About Us/Board of Directors and Advisory Committees</a:t>
            </a:r>
            <a:r>
              <a:rPr lang="en-US" dirty="0">
                <a:solidFill>
                  <a:srgbClr val="252525"/>
                </a:solidFill>
                <a:latin typeface="Arial"/>
                <a:cs typeface="Arial"/>
              </a:rPr>
              <a:t>.”</a:t>
            </a:r>
            <a:endParaRPr lang="en-US" sz="1600" dirty="0">
              <a:solidFill>
                <a:srgbClr val="252525"/>
              </a:solidFill>
              <a:latin typeface="Arial"/>
              <a:cs typeface="Arial"/>
            </a:endParaRPr>
          </a:p>
          <a:p>
            <a:pPr marL="812800" lvl="1" indent="-342900">
              <a:spcBef>
                <a:spcPts val="780"/>
              </a:spcBef>
              <a:spcAft>
                <a:spcPts val="1200"/>
              </a:spcAft>
              <a:buClr>
                <a:srgbClr val="03A1A1"/>
              </a:buClr>
              <a:buSzPct val="80000"/>
              <a:buFont typeface="Wingdings"/>
              <a:buChar char=""/>
              <a:tabLst>
                <a:tab pos="354965" algn="l"/>
                <a:tab pos="355600" algn="l"/>
              </a:tabLst>
            </a:pPr>
            <a:endParaRPr lang="en-US" sz="2000" dirty="0">
              <a:solidFill>
                <a:srgbClr val="252525"/>
              </a:solidFill>
              <a:latin typeface="Arial"/>
              <a:cs typeface="Arial"/>
            </a:endParaRPr>
          </a:p>
        </p:txBody>
      </p:sp>
    </p:spTree>
    <p:extLst>
      <p:ext uri="{BB962C8B-B14F-4D97-AF65-F5344CB8AC3E}">
        <p14:creationId xmlns:p14="http://schemas.microsoft.com/office/powerpoint/2010/main" val="287887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Tax </a:t>
            </a:r>
            <a:r>
              <a:rPr lang="en-US" dirty="0"/>
              <a:t>Time Reminders</a:t>
            </a:r>
            <a:endParaRPr lang="en-US" b="1" dirty="0"/>
          </a:p>
        </p:txBody>
      </p:sp>
      <p:sp>
        <p:nvSpPr>
          <p:cNvPr id="3" name="Content Placeholder 2"/>
          <p:cNvSpPr>
            <a:spLocks noGrp="1"/>
          </p:cNvSpPr>
          <p:nvPr>
            <p:ph idx="1"/>
          </p:nvPr>
        </p:nvSpPr>
        <p:spPr>
          <a:xfrm>
            <a:off x="693942" y="1348800"/>
            <a:ext cx="7697583" cy="3063655"/>
          </a:xfrm>
        </p:spPr>
        <p:txBody>
          <a:bodyPr/>
          <a:lstStyle/>
          <a:p>
            <a:pPr>
              <a:spcBef>
                <a:spcPts val="0"/>
              </a:spcBef>
              <a:spcAft>
                <a:spcPts val="1200"/>
              </a:spcAft>
            </a:pPr>
            <a:r>
              <a:rPr lang="en-US" sz="1800" dirty="0">
                <a:solidFill>
                  <a:schemeClr val="tx1"/>
                </a:solidFill>
              </a:rPr>
              <a:t>MNsure mailed 1095-A forms in January to consumers who enrolled in a qualified health plan through MNsure for any part of 2025.</a:t>
            </a:r>
          </a:p>
          <a:p>
            <a:pPr lvl="1">
              <a:spcBef>
                <a:spcPts val="0"/>
              </a:spcBef>
              <a:spcAft>
                <a:spcPts val="600"/>
              </a:spcAft>
            </a:pPr>
            <a:r>
              <a:rPr lang="en-US" sz="1800" dirty="0">
                <a:solidFill>
                  <a:schemeClr val="tx1"/>
                </a:solidFill>
              </a:rPr>
              <a:t>In addition to the “Notifications” tab in their METS account, the </a:t>
            </a:r>
            <a:r>
              <a:rPr lang="en-US" sz="1800" dirty="0"/>
              <a:t>1095-A is available in the “My Inbox” section of a consumer’s enrollment dashboard. </a:t>
            </a:r>
          </a:p>
          <a:p>
            <a:pPr lvl="1">
              <a:spcBef>
                <a:spcPts val="0"/>
              </a:spcBef>
              <a:spcAft>
                <a:spcPts val="600"/>
              </a:spcAft>
            </a:pPr>
            <a:r>
              <a:rPr lang="en-US" sz="1800" dirty="0"/>
              <a:t>Reminder: Assisters should not view or print a consumer’s 1095-A form and are prohibited from providing tax advice.</a:t>
            </a:r>
          </a:p>
          <a:p>
            <a:pPr>
              <a:spcBef>
                <a:spcPts val="0"/>
              </a:spcBef>
              <a:spcAft>
                <a:spcPts val="1200"/>
              </a:spcAft>
            </a:pPr>
            <a:r>
              <a:rPr lang="en-US" sz="2000" dirty="0"/>
              <a:t>S</a:t>
            </a:r>
            <a:r>
              <a:rPr lang="en-US" sz="2000" dirty="0">
                <a:solidFill>
                  <a:schemeClr val="tx1"/>
                </a:solidFill>
              </a:rPr>
              <a:t>pecial enrollment period opportunity!</a:t>
            </a:r>
          </a:p>
          <a:p>
            <a:pPr lvl="1">
              <a:spcBef>
                <a:spcPts val="0"/>
              </a:spcBef>
              <a:spcAft>
                <a:spcPts val="1200"/>
              </a:spcAft>
            </a:pPr>
            <a:r>
              <a:rPr lang="en-US" sz="1800" dirty="0"/>
              <a:t>Individuals who are uninsured can check a box on the individual income tax form in Minnesota (Form M1).</a:t>
            </a:r>
          </a:p>
          <a:p>
            <a:pPr lvl="1">
              <a:spcBef>
                <a:spcPts val="0"/>
              </a:spcBef>
              <a:spcAft>
                <a:spcPts val="1200"/>
              </a:spcAft>
            </a:pPr>
            <a:r>
              <a:rPr lang="en-US" sz="1800" b="0" i="0" dirty="0">
                <a:solidFill>
                  <a:srgbClr val="000000"/>
                </a:solidFill>
                <a:effectLst/>
                <a:latin typeface="Arial" panose="020B0604020202020204" pitchFamily="34" charset="0"/>
              </a:rPr>
              <a:t>After they file their taxes, they will get a letter from MNsure about coverage options and next steps. </a:t>
            </a:r>
          </a:p>
          <a:p>
            <a:pPr lvl="1">
              <a:spcBef>
                <a:spcPts val="0"/>
              </a:spcBef>
              <a:spcAft>
                <a:spcPts val="1200"/>
              </a:spcAft>
            </a:pPr>
            <a:r>
              <a:rPr lang="en-US" sz="1800" b="0" i="0" dirty="0">
                <a:solidFill>
                  <a:srgbClr val="000000"/>
                </a:solidFill>
                <a:effectLst/>
                <a:latin typeface="Arial" panose="020B0604020202020204" pitchFamily="34" charset="0"/>
              </a:rPr>
              <a:t>They will have a 65-day SEP to apply and </a:t>
            </a:r>
            <a:r>
              <a:rPr lang="en-US" sz="1800" b="0" i="0" dirty="0">
                <a:effectLst/>
                <a:latin typeface="Arial" panose="020B0604020202020204" pitchFamily="34" charset="0"/>
              </a:rPr>
              <a:t>enroll in a qualified health plan, if they’re eligible. </a:t>
            </a:r>
            <a:endParaRPr lang="en-US" sz="1800" dirty="0"/>
          </a:p>
        </p:txBody>
      </p:sp>
      <p:sp>
        <p:nvSpPr>
          <p:cNvPr id="4" name="Slide Number Placeholder 3"/>
          <p:cNvSpPr>
            <a:spLocks noGrp="1"/>
          </p:cNvSpPr>
          <p:nvPr>
            <p:ph type="sldNum" sz="quarter" idx="11"/>
          </p:nvPr>
        </p:nvSpPr>
        <p:spPr/>
        <p:txBody>
          <a:bodyPr/>
          <a:lstStyle/>
          <a:p>
            <a:fld id="{D7E111CB-9901-4ED4-A386-A1BC537C65CA}" type="slidenum">
              <a:rPr lang="en-US" smtClean="0">
                <a:solidFill>
                  <a:srgbClr val="40A29A"/>
                </a:solidFill>
              </a:rPr>
              <a:pPr/>
              <a:t>3</a:t>
            </a:fld>
            <a:endParaRPr lang="en-US" dirty="0">
              <a:solidFill>
                <a:srgbClr val="40A29A"/>
              </a:solidFill>
            </a:endParaRPr>
          </a:p>
        </p:txBody>
      </p:sp>
    </p:spTree>
    <p:extLst>
      <p:ext uri="{BB962C8B-B14F-4D97-AF65-F5344CB8AC3E}">
        <p14:creationId xmlns:p14="http://schemas.microsoft.com/office/powerpoint/2010/main" val="94075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2769" y="698090"/>
            <a:ext cx="7598460" cy="461665"/>
          </a:xfrm>
        </p:spPr>
        <p:txBody>
          <a:bodyPr/>
          <a:lstStyle/>
          <a:p>
            <a:r>
              <a:rPr lang="en-US" dirty="0"/>
              <a:t>Federal Changes Impacting Consumers</a:t>
            </a:r>
          </a:p>
        </p:txBody>
      </p:sp>
      <p:sp>
        <p:nvSpPr>
          <p:cNvPr id="6" name="Content Placeholder 5"/>
          <p:cNvSpPr>
            <a:spLocks noGrp="1"/>
          </p:cNvSpPr>
          <p:nvPr>
            <p:ph idx="1"/>
          </p:nvPr>
        </p:nvSpPr>
        <p:spPr>
          <a:xfrm>
            <a:off x="693942" y="1485900"/>
            <a:ext cx="7677287" cy="4492826"/>
          </a:xfrm>
        </p:spPr>
        <p:txBody>
          <a:bodyPr>
            <a:noAutofit/>
          </a:bodyPr>
          <a:lstStyle/>
          <a:p>
            <a:pPr marL="285750" indent="-285750">
              <a:spcBef>
                <a:spcPts val="0"/>
              </a:spcBef>
              <a:spcAft>
                <a:spcPts val="1800"/>
              </a:spcAft>
              <a:buClr>
                <a:srgbClr val="03A2A2"/>
              </a:buClr>
              <a:buFont typeface="Wingdings" panose="05000000000000000000" pitchFamily="2" charset="2"/>
              <a:buChar char="§"/>
            </a:pPr>
            <a:r>
              <a:rPr lang="en-US" sz="2000" dirty="0">
                <a:latin typeface="Arial" panose="020B0604020202020204" pitchFamily="34" charset="0"/>
                <a:cs typeface="Arial" panose="020B0604020202020204" pitchFamily="34" charset="0"/>
              </a:rPr>
              <a:t>Effective Plan Year 2026: Repayment limits on advanced premium tax credits have been removed for 2026 tax filing. More important for consumers to report changes that could impact their eligibility.</a:t>
            </a:r>
          </a:p>
          <a:p>
            <a:pPr marL="285750" indent="-285750">
              <a:spcBef>
                <a:spcPts val="0"/>
              </a:spcBef>
              <a:spcAft>
                <a:spcPts val="1800"/>
              </a:spcAft>
              <a:buClr>
                <a:srgbClr val="03A2A2"/>
              </a:buClr>
              <a:buFont typeface="Wingdings" panose="05000000000000000000" pitchFamily="2" charset="2"/>
              <a:buChar char="§"/>
            </a:pPr>
            <a:r>
              <a:rPr lang="en-US" sz="2000" dirty="0">
                <a:latin typeface="Arial" panose="020B0604020202020204" pitchFamily="34" charset="0"/>
                <a:cs typeface="Arial" panose="020B0604020202020204" pitchFamily="34" charset="0"/>
              </a:rPr>
              <a:t>Effective Plan Year 2027: Marketplaces must end their open enrollment period no later than December 31.</a:t>
            </a:r>
          </a:p>
          <a:p>
            <a:pPr marL="285750" indent="-285750">
              <a:spcBef>
                <a:spcPts val="0"/>
              </a:spcBef>
              <a:spcAft>
                <a:spcPts val="1800"/>
              </a:spcAft>
              <a:buClr>
                <a:srgbClr val="03A2A2"/>
              </a:buClr>
              <a:buFont typeface="Wingdings" panose="05000000000000000000" pitchFamily="2" charset="2"/>
              <a:buChar char="§"/>
            </a:pPr>
            <a:r>
              <a:rPr lang="en-US" sz="2000" dirty="0">
                <a:latin typeface="Arial" panose="020B0604020202020204" pitchFamily="34" charset="0"/>
                <a:cs typeface="Arial" panose="020B0604020202020204" pitchFamily="34" charset="0"/>
              </a:rPr>
              <a:t>Effective Plan Year 2027: Many lawfully present immigrants will no longer have access to advanced premium tax credits.</a:t>
            </a:r>
          </a:p>
          <a:p>
            <a:pPr marL="285750" indent="-285750">
              <a:spcBef>
                <a:spcPts val="0"/>
              </a:spcBef>
              <a:spcAft>
                <a:spcPts val="1800"/>
              </a:spcAft>
              <a:buClr>
                <a:srgbClr val="03A2A2"/>
              </a:buClr>
              <a:buFont typeface="Wingdings" panose="05000000000000000000" pitchFamily="2" charset="2"/>
              <a:buChar char="§"/>
            </a:pPr>
            <a:r>
              <a:rPr lang="en-US" sz="2000" dirty="0">
                <a:latin typeface="Arial" panose="020B0604020202020204" pitchFamily="34" charset="0"/>
                <a:cs typeface="Arial" panose="020B0604020202020204" pitchFamily="34" charset="0"/>
              </a:rPr>
              <a:t>Effective Plan Year 2028: All enrollees seeking premium tax credits will need to take extra steps to maintain their eligibility, effectively ending auto-renewals of coverage.</a:t>
            </a:r>
          </a:p>
          <a:p>
            <a:pPr marL="457200" lvl="1" indent="0">
              <a:spcBef>
                <a:spcPts val="1200"/>
              </a:spcBef>
              <a:buClr>
                <a:schemeClr val="accent6"/>
              </a:buClr>
              <a:buNone/>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a:xfrm>
            <a:off x="457200" y="6356350"/>
            <a:ext cx="49212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sz="1200" kern="1200">
                <a:solidFill>
                  <a:srgbClr val="03A2A2"/>
                </a:solidFill>
                <a:latin typeface="Arial" panose="020B0604020202020204" pitchFamily="34" charset="0"/>
                <a:ea typeface="MS PGothic"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fld id="{D7E111CB-9901-4ED4-A386-A1BC537C65CA}" type="slidenum">
              <a:rPr lang="en-US" smtClean="0"/>
              <a:pPr/>
              <a:t>4</a:t>
            </a:fld>
            <a:endParaRPr lang="en-US"/>
          </a:p>
        </p:txBody>
      </p:sp>
    </p:spTree>
    <p:extLst>
      <p:ext uri="{BB962C8B-B14F-4D97-AF65-F5344CB8AC3E}">
        <p14:creationId xmlns:p14="http://schemas.microsoft.com/office/powerpoint/2010/main" val="107090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B7C64-CB7B-8F03-8E01-2455661348C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90BC9FF-6142-2FC7-6AE0-A5D4A95F1AD9}"/>
              </a:ext>
            </a:extLst>
          </p:cNvPr>
          <p:cNvSpPr>
            <a:spLocks noGrp="1"/>
          </p:cNvSpPr>
          <p:nvPr>
            <p:ph type="title"/>
          </p:nvPr>
        </p:nvSpPr>
        <p:spPr>
          <a:xfrm>
            <a:off x="772769" y="698090"/>
            <a:ext cx="7598460" cy="461665"/>
          </a:xfrm>
        </p:spPr>
        <p:txBody>
          <a:bodyPr/>
          <a:lstStyle/>
          <a:p>
            <a:r>
              <a:rPr lang="en-US"/>
              <a:t>Future MNsure Changes</a:t>
            </a:r>
          </a:p>
        </p:txBody>
      </p:sp>
      <p:sp>
        <p:nvSpPr>
          <p:cNvPr id="6" name="Content Placeholder 5">
            <a:extLst>
              <a:ext uri="{FF2B5EF4-FFF2-40B4-BE49-F238E27FC236}">
                <a16:creationId xmlns:a16="http://schemas.microsoft.com/office/drawing/2014/main" id="{96EE5283-4BA3-5E8C-7503-CE6D55A112FE}"/>
              </a:ext>
            </a:extLst>
          </p:cNvPr>
          <p:cNvSpPr>
            <a:spLocks noGrp="1"/>
          </p:cNvSpPr>
          <p:nvPr>
            <p:ph idx="1"/>
          </p:nvPr>
        </p:nvSpPr>
        <p:spPr>
          <a:xfrm>
            <a:off x="693943" y="1485900"/>
            <a:ext cx="7421358" cy="4492826"/>
          </a:xfrm>
        </p:spPr>
        <p:txBody>
          <a:bodyPr>
            <a:noAutofit/>
          </a:bodyPr>
          <a:lstStyle/>
          <a:p>
            <a:pPr marL="285750" indent="-285750">
              <a:spcBef>
                <a:spcPts val="0"/>
              </a:spcBef>
              <a:spcAft>
                <a:spcPts val="1200"/>
              </a:spcAft>
              <a:buClr>
                <a:srgbClr val="03A2A2"/>
              </a:buClr>
              <a:buFont typeface="Wingdings" panose="05000000000000000000" pitchFamily="2" charset="2"/>
              <a:buChar char="§"/>
            </a:pPr>
            <a:r>
              <a:rPr lang="en-US" sz="2000" dirty="0">
                <a:latin typeface="Arial" panose="020B0604020202020204" pitchFamily="34" charset="0"/>
                <a:cs typeface="Arial" panose="020B0604020202020204" pitchFamily="34" charset="0"/>
              </a:rPr>
              <a:t>MNsure’s new eligibility system is scheduled to launch in late June 2026!</a:t>
            </a:r>
          </a:p>
          <a:p>
            <a:pPr lvl="1">
              <a:spcBef>
                <a:spcPts val="0"/>
              </a:spcBef>
              <a:spcAft>
                <a:spcPts val="1200"/>
              </a:spcAft>
              <a:buClr>
                <a:schemeClr val="accent5"/>
              </a:buClr>
            </a:pPr>
            <a:r>
              <a:rPr lang="en-US" sz="2000" spc="-5" dirty="0">
                <a:solidFill>
                  <a:srgbClr val="0D0D0D"/>
                </a:solidFill>
                <a:latin typeface="Arial" panose="020B0604020202020204" pitchFamily="34" charset="0"/>
                <a:cs typeface="Arial" panose="020B0604020202020204" pitchFamily="34" charset="0"/>
              </a:rPr>
              <a:t>Streamlined the application, eligibility and enrollment process for QHP consumers.</a:t>
            </a:r>
          </a:p>
          <a:p>
            <a:pPr lvl="1">
              <a:spcBef>
                <a:spcPts val="0"/>
              </a:spcBef>
              <a:spcAft>
                <a:spcPts val="1800"/>
              </a:spcAft>
              <a:buClr>
                <a:schemeClr val="accent5"/>
              </a:buClr>
            </a:pPr>
            <a:r>
              <a:rPr lang="en-US" sz="2000" spc="-5" dirty="0">
                <a:solidFill>
                  <a:srgbClr val="0D0D0D"/>
                </a:solidFill>
                <a:latin typeface="Arial" panose="020B0604020202020204" pitchFamily="34" charset="0"/>
                <a:cs typeface="Arial" panose="020B0604020202020204" pitchFamily="34" charset="0"/>
              </a:rPr>
              <a:t>Provides a more user-friendly, intuitive self-service experience for both consumers and assisters.</a:t>
            </a:r>
          </a:p>
          <a:p>
            <a:pPr marL="285750" indent="-285750">
              <a:spcBef>
                <a:spcPts val="0"/>
              </a:spcBef>
              <a:spcAft>
                <a:spcPts val="1200"/>
              </a:spcAft>
              <a:buClr>
                <a:srgbClr val="03A2A2"/>
              </a:buClr>
              <a:buFont typeface="Wingdings" panose="05000000000000000000" pitchFamily="2" charset="2"/>
              <a:buChar char="§"/>
            </a:pPr>
            <a:r>
              <a:rPr lang="en-US" sz="2000" spc="-5" dirty="0">
                <a:solidFill>
                  <a:srgbClr val="0D0D0D"/>
                </a:solidFill>
                <a:latin typeface="Arial"/>
                <a:cs typeface="Arial"/>
              </a:rPr>
              <a:t>Transition steps</a:t>
            </a:r>
            <a:r>
              <a:rPr lang="en-US" sz="2000" spc="-5" dirty="0">
                <a:solidFill>
                  <a:srgbClr val="0D0D0D"/>
                </a:solidFill>
              </a:rPr>
              <a:t> coming soon:</a:t>
            </a:r>
          </a:p>
          <a:p>
            <a:pPr marL="685800" lvl="1">
              <a:spcBef>
                <a:spcPts val="0"/>
              </a:spcBef>
              <a:spcAft>
                <a:spcPts val="1200"/>
              </a:spcAft>
              <a:buClr>
                <a:schemeClr val="accent5"/>
              </a:buClr>
            </a:pPr>
            <a:r>
              <a:rPr lang="en-US" sz="2000" spc="-5" dirty="0">
                <a:solidFill>
                  <a:srgbClr val="0D0D0D"/>
                </a:solidFill>
                <a:latin typeface="Arial"/>
                <a:cs typeface="Arial"/>
              </a:rPr>
              <a:t>MNsure will be collecting additional information from assisters to support migrating you and your book of business into the new MNsure assister portal.</a:t>
            </a:r>
            <a:endParaRPr lang="en-US" sz="2000" spc="-5" dirty="0">
              <a:solidFill>
                <a:srgbClr val="0D0D0D"/>
              </a:solidFill>
            </a:endParaRPr>
          </a:p>
          <a:p>
            <a:pPr marL="685800" lvl="1">
              <a:spcBef>
                <a:spcPts val="0"/>
              </a:spcBef>
              <a:spcAft>
                <a:spcPts val="1200"/>
              </a:spcAft>
              <a:buClr>
                <a:schemeClr val="accent5"/>
              </a:buClr>
            </a:pPr>
            <a:r>
              <a:rPr lang="en-US" sz="2000" spc="-5" dirty="0">
                <a:solidFill>
                  <a:srgbClr val="0D0D0D"/>
                </a:solidFill>
              </a:rPr>
              <a:t>Additional training requirements will begin April 1. </a:t>
            </a:r>
            <a:endParaRPr lang="en-US" sz="2000" spc="-5" dirty="0">
              <a:solidFill>
                <a:srgbClr val="0D0D0D"/>
              </a:solidFill>
              <a:latin typeface="Arial"/>
              <a:cs typeface="Arial"/>
            </a:endParaRPr>
          </a:p>
          <a:p>
            <a:pPr marL="742950" lvl="1" indent="-285750">
              <a:spcBef>
                <a:spcPts val="1200"/>
              </a:spcBef>
              <a:buClr>
                <a:schemeClr val="accent6"/>
              </a:buCl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214ADD3-42E8-B45F-31D1-7DF0FE0DCEE2}"/>
              </a:ext>
            </a:extLst>
          </p:cNvPr>
          <p:cNvSpPr>
            <a:spLocks noGrp="1"/>
          </p:cNvSpPr>
          <p:nvPr>
            <p:ph type="sldNum" sz="quarter" idx="11"/>
          </p:nvPr>
        </p:nvSpPr>
        <p:spPr>
          <a:xfrm>
            <a:off x="457200" y="6356350"/>
            <a:ext cx="49212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sz="1200" kern="1200">
                <a:solidFill>
                  <a:srgbClr val="03A2A2"/>
                </a:solidFill>
                <a:latin typeface="Arial" panose="020B0604020202020204" pitchFamily="34" charset="0"/>
                <a:ea typeface="MS PGothic"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fld id="{D7E111CB-9901-4ED4-A386-A1BC537C65CA}" type="slidenum">
              <a:rPr lang="en-US" smtClean="0"/>
              <a:pPr/>
              <a:t>5</a:t>
            </a:fld>
            <a:endParaRPr lang="en-US"/>
          </a:p>
        </p:txBody>
      </p:sp>
    </p:spTree>
    <p:extLst>
      <p:ext uri="{BB962C8B-B14F-4D97-AF65-F5344CB8AC3E}">
        <p14:creationId xmlns:p14="http://schemas.microsoft.com/office/powerpoint/2010/main" val="291654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FC4D3-9409-2C66-4840-D4D8991180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70C47BA-BBB8-DD54-7806-68279EEB4F03}"/>
              </a:ext>
            </a:extLst>
          </p:cNvPr>
          <p:cNvSpPr>
            <a:spLocks noGrp="1"/>
          </p:cNvSpPr>
          <p:nvPr>
            <p:ph type="title"/>
          </p:nvPr>
        </p:nvSpPr>
        <p:spPr>
          <a:xfrm>
            <a:off x="693942" y="609600"/>
            <a:ext cx="7598460" cy="461665"/>
          </a:xfrm>
        </p:spPr>
        <p:txBody>
          <a:bodyPr/>
          <a:lstStyle/>
          <a:p>
            <a:r>
              <a:rPr lang="en-US"/>
              <a:t>New Directory Experience</a:t>
            </a:r>
          </a:p>
        </p:txBody>
      </p:sp>
      <p:sp>
        <p:nvSpPr>
          <p:cNvPr id="4" name="Slide Number Placeholder 3">
            <a:extLst>
              <a:ext uri="{FF2B5EF4-FFF2-40B4-BE49-F238E27FC236}">
                <a16:creationId xmlns:a16="http://schemas.microsoft.com/office/drawing/2014/main" id="{D8D9D6CE-4030-46CC-23D5-6BAECEFB63E6}"/>
              </a:ext>
            </a:extLst>
          </p:cNvPr>
          <p:cNvSpPr>
            <a:spLocks noGrp="1"/>
          </p:cNvSpPr>
          <p:nvPr>
            <p:ph type="sldNum" sz="quarter" idx="11"/>
          </p:nvPr>
        </p:nvSpPr>
        <p:spPr>
          <a:xfrm>
            <a:off x="457200" y="6356350"/>
            <a:ext cx="49212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sz="1200" kern="1200">
                <a:solidFill>
                  <a:srgbClr val="03A2A2"/>
                </a:solidFill>
                <a:latin typeface="Arial" panose="020B0604020202020204" pitchFamily="34" charset="0"/>
                <a:ea typeface="MS PGothic"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fld id="{D7E111CB-9901-4ED4-A386-A1BC537C65CA}" type="slidenum">
              <a:rPr lang="en-US" smtClean="0"/>
              <a:pPr/>
              <a:t>6</a:t>
            </a:fld>
            <a:endParaRPr lang="en-US"/>
          </a:p>
        </p:txBody>
      </p:sp>
      <p:pic>
        <p:nvPicPr>
          <p:cNvPr id="6" name="Picture 5" descr="Screenshot of the home screen of the new assister directory.">
            <a:extLst>
              <a:ext uri="{FF2B5EF4-FFF2-40B4-BE49-F238E27FC236}">
                <a16:creationId xmlns:a16="http://schemas.microsoft.com/office/drawing/2014/main" id="{BECE2F04-53AB-2797-86D4-4B0667DFA506}"/>
              </a:ext>
            </a:extLst>
          </p:cNvPr>
          <p:cNvPicPr>
            <a:picLocks noChangeAspect="1"/>
          </p:cNvPicPr>
          <p:nvPr/>
        </p:nvPicPr>
        <p:blipFill>
          <a:blip r:embed="rId3"/>
          <a:stretch>
            <a:fillRect/>
          </a:stretch>
        </p:blipFill>
        <p:spPr>
          <a:xfrm>
            <a:off x="616877" y="1467840"/>
            <a:ext cx="6926923" cy="4571235"/>
          </a:xfrm>
          <a:prstGeom prst="rect">
            <a:avLst/>
          </a:prstGeom>
          <a:ln w="12700">
            <a:solidFill>
              <a:schemeClr val="accent1"/>
            </a:solidFill>
          </a:ln>
        </p:spPr>
      </p:pic>
      <p:pic>
        <p:nvPicPr>
          <p:cNvPr id="9" name="Picture 8" descr="Screenshot showing how a consumer sends a broker a request to work with them.">
            <a:extLst>
              <a:ext uri="{FF2B5EF4-FFF2-40B4-BE49-F238E27FC236}">
                <a16:creationId xmlns:a16="http://schemas.microsoft.com/office/drawing/2014/main" id="{95538EF1-C709-F0CA-161E-A7DC6355B74A}"/>
              </a:ext>
            </a:extLst>
          </p:cNvPr>
          <p:cNvPicPr>
            <a:picLocks noChangeAspect="1"/>
          </p:cNvPicPr>
          <p:nvPr/>
        </p:nvPicPr>
        <p:blipFill>
          <a:blip r:embed="rId4"/>
          <a:stretch>
            <a:fillRect/>
          </a:stretch>
        </p:blipFill>
        <p:spPr>
          <a:xfrm>
            <a:off x="3076575" y="1921507"/>
            <a:ext cx="5781998" cy="3663899"/>
          </a:xfrm>
          <a:prstGeom prst="rect">
            <a:avLst/>
          </a:prstGeom>
          <a:ln w="12700">
            <a:solidFill>
              <a:schemeClr val="accent1"/>
            </a:solidFill>
          </a:ln>
        </p:spPr>
      </p:pic>
    </p:spTree>
    <p:extLst>
      <p:ext uri="{BB962C8B-B14F-4D97-AF65-F5344CB8AC3E}">
        <p14:creationId xmlns:p14="http://schemas.microsoft.com/office/powerpoint/2010/main" val="407693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4B3CB-D114-D724-3F10-2FF45DF446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A08510-F304-7AA7-D364-5DA7F5DEB625}"/>
              </a:ext>
            </a:extLst>
          </p:cNvPr>
          <p:cNvSpPr>
            <a:spLocks noGrp="1"/>
          </p:cNvSpPr>
          <p:nvPr>
            <p:ph type="title"/>
          </p:nvPr>
        </p:nvSpPr>
        <p:spPr>
          <a:xfrm>
            <a:off x="693942" y="609600"/>
            <a:ext cx="7598460" cy="461665"/>
          </a:xfrm>
        </p:spPr>
        <p:txBody>
          <a:bodyPr/>
          <a:lstStyle/>
          <a:p>
            <a:r>
              <a:rPr lang="en-US"/>
              <a:t>Enhanced Assister Portal</a:t>
            </a:r>
          </a:p>
        </p:txBody>
      </p:sp>
      <p:sp>
        <p:nvSpPr>
          <p:cNvPr id="4" name="Slide Number Placeholder 3">
            <a:extLst>
              <a:ext uri="{FF2B5EF4-FFF2-40B4-BE49-F238E27FC236}">
                <a16:creationId xmlns:a16="http://schemas.microsoft.com/office/drawing/2014/main" id="{01F43CC2-C5B9-62FA-11DF-A7A28BD35BF0}"/>
              </a:ext>
            </a:extLst>
          </p:cNvPr>
          <p:cNvSpPr>
            <a:spLocks noGrp="1"/>
          </p:cNvSpPr>
          <p:nvPr>
            <p:ph type="sldNum" sz="quarter" idx="11"/>
          </p:nvPr>
        </p:nvSpPr>
        <p:spPr>
          <a:xfrm>
            <a:off x="457200" y="6356350"/>
            <a:ext cx="49212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sz="1200" kern="1200">
                <a:solidFill>
                  <a:srgbClr val="03A2A2"/>
                </a:solidFill>
                <a:latin typeface="Arial" panose="020B0604020202020204" pitchFamily="34" charset="0"/>
                <a:ea typeface="MS PGothic"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fld id="{D7E111CB-9901-4ED4-A386-A1BC537C65CA}" type="slidenum">
              <a:rPr lang="en-US" smtClean="0"/>
              <a:pPr/>
              <a:t>7</a:t>
            </a:fld>
            <a:endParaRPr lang="en-US"/>
          </a:p>
        </p:txBody>
      </p:sp>
      <p:pic>
        <p:nvPicPr>
          <p:cNvPr id="2" name="Picture 1" descr="Screenshot of a list of pending individuals, with a drop down that allows the broker to accept or decline the request.">
            <a:extLst>
              <a:ext uri="{FF2B5EF4-FFF2-40B4-BE49-F238E27FC236}">
                <a16:creationId xmlns:a16="http://schemas.microsoft.com/office/drawing/2014/main" id="{177A8D7C-B5CB-50A1-CB70-5A80387A8AE5}"/>
              </a:ext>
            </a:extLst>
          </p:cNvPr>
          <p:cNvPicPr>
            <a:picLocks noChangeAspect="1"/>
          </p:cNvPicPr>
          <p:nvPr/>
        </p:nvPicPr>
        <p:blipFill>
          <a:blip r:embed="rId3"/>
          <a:stretch>
            <a:fillRect/>
          </a:stretch>
        </p:blipFill>
        <p:spPr>
          <a:xfrm>
            <a:off x="892175" y="1417939"/>
            <a:ext cx="5829300" cy="2314970"/>
          </a:xfrm>
          <a:prstGeom prst="rect">
            <a:avLst/>
          </a:prstGeom>
          <a:ln w="12700">
            <a:solidFill>
              <a:srgbClr val="03A2A2"/>
            </a:solidFill>
          </a:ln>
        </p:spPr>
      </p:pic>
      <p:pic>
        <p:nvPicPr>
          <p:cNvPr id="7" name="Picture 6" descr="Screenshot of an individual record showing the options for how to support the consumer.">
            <a:extLst>
              <a:ext uri="{FF2B5EF4-FFF2-40B4-BE49-F238E27FC236}">
                <a16:creationId xmlns:a16="http://schemas.microsoft.com/office/drawing/2014/main" id="{84CB41BF-0496-9D6D-0E82-D401B363AECE}"/>
              </a:ext>
            </a:extLst>
          </p:cNvPr>
          <p:cNvPicPr>
            <a:picLocks noChangeAspect="1"/>
          </p:cNvPicPr>
          <p:nvPr/>
        </p:nvPicPr>
        <p:blipFill>
          <a:blip r:embed="rId4"/>
          <a:stretch>
            <a:fillRect/>
          </a:stretch>
        </p:blipFill>
        <p:spPr>
          <a:xfrm>
            <a:off x="693942" y="3961108"/>
            <a:ext cx="7598460" cy="1892464"/>
          </a:xfrm>
          <a:prstGeom prst="rect">
            <a:avLst/>
          </a:prstGeom>
        </p:spPr>
      </p:pic>
    </p:spTree>
    <p:extLst>
      <p:ext uri="{BB962C8B-B14F-4D97-AF65-F5344CB8AC3E}">
        <p14:creationId xmlns:p14="http://schemas.microsoft.com/office/powerpoint/2010/main" val="86676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62071-75CD-A857-E435-A5FF64FB4B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57A80E2-6E3F-22DF-6290-D0122DF457F2}"/>
              </a:ext>
            </a:extLst>
          </p:cNvPr>
          <p:cNvSpPr>
            <a:spLocks noGrp="1"/>
          </p:cNvSpPr>
          <p:nvPr>
            <p:ph type="title"/>
          </p:nvPr>
        </p:nvSpPr>
        <p:spPr>
          <a:xfrm>
            <a:off x="693942" y="609600"/>
            <a:ext cx="7598460" cy="461665"/>
          </a:xfrm>
        </p:spPr>
        <p:txBody>
          <a:bodyPr/>
          <a:lstStyle/>
          <a:p>
            <a:r>
              <a:rPr lang="en-US" dirty="0"/>
              <a:t>Full Access to Self-Service Options</a:t>
            </a:r>
          </a:p>
        </p:txBody>
      </p:sp>
      <p:sp>
        <p:nvSpPr>
          <p:cNvPr id="4" name="Slide Number Placeholder 3">
            <a:extLst>
              <a:ext uri="{FF2B5EF4-FFF2-40B4-BE49-F238E27FC236}">
                <a16:creationId xmlns:a16="http://schemas.microsoft.com/office/drawing/2014/main" id="{E31C8BA9-0C77-EEAD-03B6-CE30ABC0F6C2}"/>
              </a:ext>
            </a:extLst>
          </p:cNvPr>
          <p:cNvSpPr>
            <a:spLocks noGrp="1"/>
          </p:cNvSpPr>
          <p:nvPr>
            <p:ph type="sldNum" sz="quarter" idx="11"/>
          </p:nvPr>
        </p:nvSpPr>
        <p:spPr>
          <a:xfrm>
            <a:off x="457200" y="6356350"/>
            <a:ext cx="492125"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sz="1200" kern="1200">
                <a:solidFill>
                  <a:srgbClr val="03A2A2"/>
                </a:solidFill>
                <a:latin typeface="Arial" panose="020B0604020202020204" pitchFamily="34" charset="0"/>
                <a:ea typeface="MS PGothic" pitchFamily="34"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fld id="{D7E111CB-9901-4ED4-A386-A1BC537C65CA}" type="slidenum">
              <a:rPr lang="en-US" smtClean="0"/>
              <a:pPr/>
              <a:t>8</a:t>
            </a:fld>
            <a:endParaRPr lang="en-US"/>
          </a:p>
        </p:txBody>
      </p:sp>
      <p:pic>
        <p:nvPicPr>
          <p:cNvPr id="6" name="Picture 5" descr="Screenshot of pop up asking to confirm broker wants to go into the consumer's account.">
            <a:extLst>
              <a:ext uri="{FF2B5EF4-FFF2-40B4-BE49-F238E27FC236}">
                <a16:creationId xmlns:a16="http://schemas.microsoft.com/office/drawing/2014/main" id="{31CD978D-D956-26F9-4998-287EE4079C62}"/>
              </a:ext>
            </a:extLst>
          </p:cNvPr>
          <p:cNvPicPr>
            <a:picLocks noChangeAspect="1"/>
          </p:cNvPicPr>
          <p:nvPr/>
        </p:nvPicPr>
        <p:blipFill>
          <a:blip r:embed="rId3"/>
          <a:stretch>
            <a:fillRect/>
          </a:stretch>
        </p:blipFill>
        <p:spPr>
          <a:xfrm>
            <a:off x="949325" y="1418869"/>
            <a:ext cx="5030788" cy="2339633"/>
          </a:xfrm>
          <a:prstGeom prst="rect">
            <a:avLst/>
          </a:prstGeom>
          <a:ln w="12700">
            <a:solidFill>
              <a:srgbClr val="03A2A2"/>
            </a:solidFill>
          </a:ln>
        </p:spPr>
      </p:pic>
      <p:pic>
        <p:nvPicPr>
          <p:cNvPr id="9" name="Picture 8" descr="Screenshot of notification of status of a submitted document.">
            <a:extLst>
              <a:ext uri="{FF2B5EF4-FFF2-40B4-BE49-F238E27FC236}">
                <a16:creationId xmlns:a16="http://schemas.microsoft.com/office/drawing/2014/main" id="{B10EE524-4514-8C4E-9622-171E345B537B}"/>
              </a:ext>
            </a:extLst>
          </p:cNvPr>
          <p:cNvPicPr>
            <a:picLocks noChangeAspect="1"/>
          </p:cNvPicPr>
          <p:nvPr/>
        </p:nvPicPr>
        <p:blipFill>
          <a:blip r:embed="rId4"/>
          <a:stretch>
            <a:fillRect/>
          </a:stretch>
        </p:blipFill>
        <p:spPr>
          <a:xfrm>
            <a:off x="1736445" y="3975939"/>
            <a:ext cx="6225277" cy="2162974"/>
          </a:xfrm>
          <a:prstGeom prst="rect">
            <a:avLst/>
          </a:prstGeom>
          <a:ln w="12700">
            <a:solidFill>
              <a:srgbClr val="03A2A2"/>
            </a:solidFill>
          </a:ln>
        </p:spPr>
      </p:pic>
    </p:spTree>
    <p:extLst>
      <p:ext uri="{BB962C8B-B14F-4D97-AF65-F5344CB8AC3E}">
        <p14:creationId xmlns:p14="http://schemas.microsoft.com/office/powerpoint/2010/main" val="319481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1371600" y="2264992"/>
            <a:ext cx="5206753" cy="1193887"/>
          </a:xfrm>
        </p:spPr>
        <p:txBody>
          <a:bodyPr/>
          <a:lstStyle/>
          <a:p>
            <a:pPr algn="l" eaLnBrk="1" hangingPunct="1"/>
            <a:r>
              <a:rPr lang="en-US" b="1" dirty="0">
                <a:latin typeface="Century Gothic" panose="020B0502020202020204" pitchFamily="34" charset="0"/>
                <a:cs typeface="Arial" pitchFamily="34" charset="0"/>
              </a:rPr>
              <a:t>Thank You for Attending!</a:t>
            </a:r>
          </a:p>
        </p:txBody>
      </p:sp>
      <p:sp>
        <p:nvSpPr>
          <p:cNvPr id="3" name="Subtitle 2"/>
          <p:cNvSpPr>
            <a:spLocks noGrp="1"/>
          </p:cNvSpPr>
          <p:nvPr>
            <p:ph type="subTitle" idx="1"/>
          </p:nvPr>
        </p:nvSpPr>
        <p:spPr>
          <a:xfrm>
            <a:off x="1371600" y="3594622"/>
            <a:ext cx="5109560" cy="777522"/>
          </a:xfrm>
        </p:spPr>
        <p:txBody>
          <a:bodyPr rtlCol="0">
            <a:normAutofit/>
          </a:bodyPr>
          <a:lstStyle/>
          <a:p>
            <a:pPr algn="ctr"/>
            <a:r>
              <a:rPr lang="en-US" sz="1400" dirty="0"/>
              <a:t>Please submit any questions via chat.</a:t>
            </a:r>
          </a:p>
        </p:txBody>
      </p:sp>
      <p:sp>
        <p:nvSpPr>
          <p:cNvPr id="5" name="Text Placeholder 4">
            <a:extLst>
              <a:ext uri="{FF2B5EF4-FFF2-40B4-BE49-F238E27FC236}">
                <a16:creationId xmlns:a16="http://schemas.microsoft.com/office/drawing/2014/main" id="{CFDC6C5A-90B1-44A7-880A-B373EBF74BB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105887"/>
      </p:ext>
    </p:extLst>
  </p:cSld>
  <p:clrMapOvr>
    <a:masterClrMapping/>
  </p:clrMapOvr>
</p:sld>
</file>

<file path=ppt/theme/theme1.xml><?xml version="1.0" encoding="utf-8"?>
<a:theme xmlns:a="http://schemas.openxmlformats.org/drawingml/2006/main" name="MNsure PPT TEMPLATE 2015-03">
  <a:themeElements>
    <a:clrScheme name="MNsure-accessible">
      <a:dk1>
        <a:sysClr val="windowText" lastClr="000000"/>
      </a:dk1>
      <a:lt1>
        <a:sysClr val="window" lastClr="FFFFFF"/>
      </a:lt1>
      <a:dk2>
        <a:srgbClr val="515051"/>
      </a:dk2>
      <a:lt2>
        <a:srgbClr val="EFEFEF"/>
      </a:lt2>
      <a:accent1>
        <a:srgbClr val="03A2A2"/>
      </a:accent1>
      <a:accent2>
        <a:srgbClr val="019372"/>
      </a:accent2>
      <a:accent3>
        <a:srgbClr val="B4C96C"/>
      </a:accent3>
      <a:accent4>
        <a:srgbClr val="FC6048"/>
      </a:accent4>
      <a:accent5>
        <a:srgbClr val="F9692A"/>
      </a:accent5>
      <a:accent6>
        <a:srgbClr val="EEB212"/>
      </a:accent6>
      <a:hlink>
        <a:srgbClr val="03A2A2"/>
      </a:hlink>
      <a:folHlink>
        <a:srgbClr val="E36C54"/>
      </a:folHlink>
    </a:clrScheme>
    <a:fontScheme name="MNsure">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Nsure PPTX TEMPLATE 2020.potx" id="{140F2A46-10D5-4877-8F54-5B6BA8E5361F}" vid="{030314FB-B496-4B3E-8C84-862C15587A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_x0020_to_x0020_article xmlns="e536fcfd-1d3e-4792-9ec1-addc25b48cf2">
      <Url xsi:nil="true"/>
      <Description xsi:nil="true"/>
    </Link_x0020_to_x0020_article>
    <Document_x0020_Type xmlns="e536fcfd-1d3e-4792-9ec1-addc25b48cf2">Branding</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AB25526BB6EB4EBE633283BD11055D" ma:contentTypeVersion="2" ma:contentTypeDescription="Create a new document." ma:contentTypeScope="" ma:versionID="2653ebab59c3fb8c20fa824cf273c719">
  <xsd:schema xmlns:xsd="http://www.w3.org/2001/XMLSchema" xmlns:xs="http://www.w3.org/2001/XMLSchema" xmlns:p="http://schemas.microsoft.com/office/2006/metadata/properties" xmlns:ns2="e536fcfd-1d3e-4792-9ec1-addc25b48cf2" targetNamespace="http://schemas.microsoft.com/office/2006/metadata/properties" ma:root="true" ma:fieldsID="4762be382cc3cdcd50a25912caa37a80" ns2:_="">
    <xsd:import namespace="e536fcfd-1d3e-4792-9ec1-addc25b48cf2"/>
    <xsd:element name="properties">
      <xsd:complexType>
        <xsd:sequence>
          <xsd:element name="documentManagement">
            <xsd:complexType>
              <xsd:all>
                <xsd:element ref="ns2:Link_x0020_to_x0020_article"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36fcfd-1d3e-4792-9ec1-addc25b48cf2" elementFormDefault="qualified">
    <xsd:import namespace="http://schemas.microsoft.com/office/2006/documentManagement/types"/>
    <xsd:import namespace="http://schemas.microsoft.com/office/infopath/2007/PartnerControls"/>
    <xsd:element name="Link_x0020_to_x0020_article" ma:index="8" nillable="true" ma:displayName="Link to article" ma:format="Hyperlink" ma:internalName="Link_x0020_to_x0020_article">
      <xsd:complexType>
        <xsd:complexContent>
          <xsd:extension base="dms:URL">
            <xsd:sequence>
              <xsd:element name="Url" type="dms:ValidUrl" minOccurs="0" nillable="true"/>
              <xsd:element name="Description" type="xsd:string" nillable="true"/>
            </xsd:sequence>
          </xsd:extension>
        </xsd:complexContent>
      </xsd:complexType>
    </xsd:element>
    <xsd:element name="Document_x0020_Type" ma:index="9" nillable="true" ma:displayName="Document Type" ma:default="Resources" ma:format="Dropdown" ma:internalName="Document_x0020_Type">
      <xsd:simpleType>
        <xsd:restriction base="dms:Choice">
          <xsd:enumeration value="Branding"/>
          <xsd:enumeration value="Intranet Assets"/>
          <xsd:enumeration value="News Clips"/>
          <xsd:enumeration value="Resources"/>
          <xsd:enumeration value="Safety/Security/Facilities"/>
          <xsd:enumeration value="Staff e-newsletter"/>
          <xsd:enumeration value="Wellnes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8B868C-B5DD-45C0-BA92-BC1BA16FC32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e536fcfd-1d3e-4792-9ec1-addc25b48cf2"/>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95CDF1B-7989-4EC8-8D54-84A81B31A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36fcfd-1d3e-4792-9ec1-addc25b48c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B52CB7-30B2-4719-A653-EB89A6F803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MNsure PPTX TEMPLATE 2020</Template>
  <TotalTime>12305</TotalTime>
  <Words>535</Words>
  <Application>Microsoft Office PowerPoint</Application>
  <PresentationFormat>On-screen Show (4:3)</PresentationFormat>
  <Paragraphs>55</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Courier New</vt:lpstr>
      <vt:lpstr>Wingdings</vt:lpstr>
      <vt:lpstr>MNsure PPT TEMPLATE 2015-03</vt:lpstr>
      <vt:lpstr>Broker Statewide Webinar</vt:lpstr>
      <vt:lpstr>Open Enrollment Wrap-Up</vt:lpstr>
      <vt:lpstr>Tax Time Reminders</vt:lpstr>
      <vt:lpstr>Federal Changes Impacting Consumers</vt:lpstr>
      <vt:lpstr>Future MNsure Changes</vt:lpstr>
      <vt:lpstr>New Directory Experience</vt:lpstr>
      <vt:lpstr>Enhanced Assister Portal</vt:lpstr>
      <vt:lpstr>Full Access to Self-Service Options</vt:lpstr>
      <vt:lpstr>Thank You for Attending!</vt:lpstr>
    </vt:vector>
  </TitlesOfParts>
  <Company>MNsure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Navigator/CAC Statewide Webinar</dc:title>
  <dc:creator>Napier, Dawn R (MNsure)</dc:creator>
  <cp:lastModifiedBy>Wessel, Christina A (MNsure)</cp:lastModifiedBy>
  <cp:revision>79</cp:revision>
  <dcterms:created xsi:type="dcterms:W3CDTF">2020-04-21T15:56:54Z</dcterms:created>
  <dcterms:modified xsi:type="dcterms:W3CDTF">2026-02-12T21:00:00Z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0x010100ADAB25526BB6EB4EBE633283BD11055D</vt:lpwstr>
  </property>
</Properties>
</file>