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56" r:id="rId5"/>
    <p:sldId id="257" r:id="rId6"/>
    <p:sldId id="258" r:id="rId7"/>
    <p:sldId id="260" r:id="rId8"/>
    <p:sldId id="262" r:id="rId9"/>
    <p:sldId id="276" r:id="rId10"/>
    <p:sldId id="277" r:id="rId11"/>
    <p:sldId id="261" r:id="rId12"/>
    <p:sldId id="263" r:id="rId13"/>
    <p:sldId id="264" r:id="rId14"/>
    <p:sldId id="278" r:id="rId15"/>
    <p:sldId id="279" r:id="rId16"/>
    <p:sldId id="265" r:id="rId17"/>
    <p:sldId id="266" r:id="rId18"/>
    <p:sldId id="267" r:id="rId19"/>
    <p:sldId id="268" r:id="rId20"/>
    <p:sldId id="269" r:id="rId21"/>
    <p:sldId id="270" r:id="rId22"/>
    <p:sldId id="272" r:id="rId23"/>
    <p:sldId id="274" r:id="rId24"/>
    <p:sldId id="275" r:id="rId25"/>
    <p:sldId id="273" r:id="rId2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A2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53" autoAdjust="0"/>
  </p:normalViewPr>
  <p:slideViewPr>
    <p:cSldViewPr snapToGrid="0" snapToObjects="1">
      <p:cViewPr varScale="1">
        <p:scale>
          <a:sx n="108" d="100"/>
          <a:sy n="108" d="100"/>
        </p:scale>
        <p:origin x="99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A58F493-E8B2-4BB8-A3A8-709C8427B31B}" type="datetimeFigureOut">
              <a:rPr lang="en-US"/>
              <a:pPr/>
              <a:t>11/2/2015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20733F3-5309-4D8F-A557-A07DB71D886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7956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FFC66D5-70DA-4DE0-AC8F-703D133E803C}" type="datetimeFigureOut">
              <a:rPr lang="en-US"/>
              <a:pPr/>
              <a:t>11/2/2015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994FEF2-D8E4-4264-98C9-D19715C4B5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43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**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0038" cy="689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816469"/>
            <a:ext cx="5109560" cy="1470025"/>
          </a:xfrm>
        </p:spPr>
        <p:txBody>
          <a:bodyPr/>
          <a:lstStyle>
            <a:lvl1pPr algn="r">
              <a:defRPr b="1">
                <a:solidFill>
                  <a:srgbClr val="03A2A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16176"/>
            <a:ext cx="5109560" cy="57140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079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942" y="274638"/>
            <a:ext cx="7507161" cy="9067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942" y="1600200"/>
            <a:ext cx="7992858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7E111CB-9901-4ED4-A386-A1BC537C65C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682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3539" y="1600200"/>
            <a:ext cx="36076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1116" y="1600200"/>
            <a:ext cx="3607689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3A2A2"/>
                </a:solidFill>
              </a:defRPr>
            </a:lvl1pPr>
          </a:lstStyle>
          <a:p>
            <a:fld id="{EADB7C9A-2E21-4DA6-B4DC-755EFFB0CA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050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849" y="274638"/>
            <a:ext cx="7520254" cy="90787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DAB2B3-058F-4B2D-8D00-B14F41FE5BD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327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**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0038" cy="689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8294450-A7C6-4132-9B03-E957221B834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49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**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0038" cy="689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712788" y="274638"/>
            <a:ext cx="7488237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12788" y="1600200"/>
            <a:ext cx="79740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4921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3A2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882BAAB-F733-4475-BAB1-3EAE7F19147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1" r:id="rId2"/>
    <p:sldLayoutId id="2147483672" r:id="rId3"/>
    <p:sldLayoutId id="2147483673" r:id="rId4"/>
    <p:sldLayoutId id="2147483675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000" b="1" kern="1200">
          <a:solidFill>
            <a:srgbClr val="03A2A2"/>
          </a:solidFill>
          <a:latin typeface="Century Gothic"/>
          <a:ea typeface="MS PGothic" pitchFamily="34" charset="-128"/>
          <a:cs typeface="Century Gothic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ts val="18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1pPr>
      <a:lvl2pPr marL="742950" indent="-285750" algn="l" defTabSz="457200" rtl="0" eaLnBrk="1" fontAlgn="base" hangingPunct="1">
        <a:spcBef>
          <a:spcPts val="1800"/>
        </a:spcBef>
        <a:spcAft>
          <a:spcPct val="0"/>
        </a:spcAft>
        <a:buClr>
          <a:srgbClr val="EEB212"/>
        </a:buClr>
        <a:buSzPct val="80000"/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2pPr>
      <a:lvl3pPr marL="1143000" indent="-228600" algn="l" defTabSz="457200" rtl="0" eaLnBrk="1" fontAlgn="base" hangingPunct="1">
        <a:spcBef>
          <a:spcPts val="1800"/>
        </a:spcBef>
        <a:spcAft>
          <a:spcPct val="0"/>
        </a:spcAft>
        <a:buClr>
          <a:srgbClr val="5C5E59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3pPr>
      <a:lvl4pPr marL="1600200" indent="-228600" algn="l" defTabSz="457200" rtl="0" eaLnBrk="1" fontAlgn="base" hangingPunct="1">
        <a:spcBef>
          <a:spcPts val="1800"/>
        </a:spcBef>
        <a:spcAft>
          <a:spcPct val="0"/>
        </a:spcAft>
        <a:buFont typeface="Arial" pitchFamily="34" charset="0"/>
        <a:buChar char="–"/>
        <a:defRPr kern="1200">
          <a:solidFill>
            <a:schemeClr val="tx1"/>
          </a:solidFill>
          <a:latin typeface="Arial"/>
          <a:ea typeface="MS PGothic" pitchFamily="34" charset="-128"/>
          <a:cs typeface="Arial"/>
        </a:defRPr>
      </a:lvl4pPr>
      <a:lvl5pPr marL="2057400" indent="-228600" algn="l" defTabSz="457200" rtl="0" eaLnBrk="1" fontAlgn="base" hangingPunct="1">
        <a:spcBef>
          <a:spcPts val="18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Arial"/>
          <a:ea typeface="MS PGothic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/>
          <p:cNvSpPr>
            <a:spLocks noGrp="1"/>
          </p:cNvSpPr>
          <p:nvPr>
            <p:ph type="ctrTitle"/>
          </p:nvPr>
        </p:nvSpPr>
        <p:spPr>
          <a:xfrm>
            <a:off x="1371600" y="3816350"/>
            <a:ext cx="5110163" cy="1470025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Effective Outreach Tactics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599" y="4846078"/>
            <a:ext cx="5110163" cy="5715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charset="2"/>
              <a:buNone/>
              <a:defRPr/>
            </a:pPr>
            <a:r>
              <a:rPr lang="en-US" sz="2000" dirty="0">
                <a:latin typeface="Century Gothic" panose="020B0502020202020204" pitchFamily="34" charset="0"/>
                <a:ea typeface="+mn-ea"/>
              </a:rPr>
              <a:t>i</a:t>
            </a:r>
            <a:r>
              <a:rPr lang="en-US" sz="2000" dirty="0" smtClean="0">
                <a:latin typeface="Century Gothic" panose="020B0502020202020204" pitchFamily="34" charset="0"/>
                <a:ea typeface="+mn-ea"/>
              </a:rPr>
              <a:t>n MNsure Outreach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Targeting Your Outreach	</a:t>
            </a:r>
            <a:endParaRPr lang="en-US" dirty="0"/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3799782" y="1456864"/>
            <a:ext cx="1802527" cy="552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ln>
                  <a:noFill/>
                </a:ln>
                <a:solidFill>
                  <a:srgbClr val="F7941E"/>
                </a:solidFill>
                <a:effectLst>
                  <a:outerShdw blurRad="50800" dist="38100" dir="2700000" algn="tl">
                    <a:schemeClr val="accent1">
                      <a:lumMod val="20000"/>
                      <a:lumOff val="80000"/>
                      <a:alpha val="40000"/>
                    </a:schemeClr>
                  </a:outerShdw>
                </a:effectLs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High likelihood of being </a:t>
            </a:r>
            <a:r>
              <a:rPr lang="en-US" sz="1400" dirty="0" smtClean="0">
                <a:solidFill>
                  <a:srgbClr val="F7941E"/>
                </a:solidFill>
                <a:effectLst>
                  <a:outerShdw blurRad="50800" dist="38100" dir="2700000" algn="tl">
                    <a:schemeClr val="accent1">
                      <a:lumMod val="20000"/>
                      <a:lumOff val="80000"/>
                      <a:alpha val="40000"/>
                    </a:schemeClr>
                  </a:outerShdw>
                </a:effectLs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</a:t>
            </a:r>
            <a:r>
              <a:rPr lang="en-US" sz="1400" dirty="0" smtClean="0">
                <a:ln>
                  <a:noFill/>
                </a:ln>
                <a:solidFill>
                  <a:srgbClr val="F7941E"/>
                </a:solidFill>
                <a:effectLst>
                  <a:outerShdw blurRad="50800" dist="38100" dir="2700000" algn="tl">
                    <a:schemeClr val="accent1">
                      <a:lumMod val="20000"/>
                      <a:lumOff val="80000"/>
                      <a:alpha val="40000"/>
                    </a:schemeClr>
                  </a:outerShdw>
                </a:effectLs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insured</a:t>
            </a:r>
            <a:endParaRPr lang="en-US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ln>
                  <a:noFill/>
                </a:ln>
                <a:solidFill>
                  <a:srgbClr val="BDD6EE"/>
                </a:solidFill>
                <a:effectLst>
                  <a:outerShdw blurRad="50800" dist="38100" dir="2700000" algn="tl">
                    <a:schemeClr val="accent1">
                      <a:lumMod val="20000"/>
                      <a:lumOff val="80000"/>
                      <a:alpha val="40000"/>
                    </a:schemeClr>
                  </a:outerShdw>
                </a:effectLs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3880745" y="6060135"/>
            <a:ext cx="1640601" cy="59242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ln>
                  <a:noFill/>
                </a:ln>
                <a:solidFill>
                  <a:srgbClr val="F7941E"/>
                </a:solidFill>
                <a:effectLst>
                  <a:outerShdw blurRad="50800" dist="38100" dir="2700000" algn="tl">
                    <a:schemeClr val="accent1">
                      <a:lumMod val="20000"/>
                      <a:lumOff val="80000"/>
                      <a:alpha val="40000"/>
                    </a:schemeClr>
                  </a:outerShdw>
                </a:effectLs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Low likelihood of being uninsured</a:t>
            </a:r>
            <a:endParaRPr lang="en-US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dirty="0">
                <a:ln>
                  <a:noFill/>
                </a:ln>
                <a:solidFill>
                  <a:srgbClr val="BDD6EE"/>
                </a:solidFill>
                <a:effectLst>
                  <a:outerShdw blurRad="50800" dist="38100" dir="2700000" algn="tl">
                    <a:schemeClr val="accent1">
                      <a:lumMod val="20000"/>
                      <a:lumOff val="80000"/>
                      <a:alpha val="40000"/>
                    </a:schemeClr>
                  </a:outerShdw>
                </a:effectLs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1186869" y="3020025"/>
            <a:ext cx="1285875" cy="5048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>
                <a:ln>
                  <a:noFill/>
                </a:ln>
                <a:solidFill>
                  <a:srgbClr val="F7941E"/>
                </a:solidFill>
                <a:effectLst>
                  <a:outerShdw blurRad="50800" dist="38100" dir="2700000" algn="tl">
                    <a:schemeClr val="accent1">
                      <a:lumMod val="20000"/>
                      <a:lumOff val="80000"/>
                      <a:alpha val="40000"/>
                    </a:schemeClr>
                  </a:outerShdw>
                </a:effectLs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Low number              of people </a:t>
            </a:r>
            <a:endParaRPr lang="en-US" sz="14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 Box 2"/>
          <p:cNvSpPr txBox="1">
            <a:spLocks noChangeArrowheads="1"/>
          </p:cNvSpPr>
          <p:nvPr/>
        </p:nvSpPr>
        <p:spPr bwMode="auto">
          <a:xfrm>
            <a:off x="6540121" y="3020025"/>
            <a:ext cx="1419023" cy="5048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ln>
                  <a:noFill/>
                </a:ln>
                <a:solidFill>
                  <a:srgbClr val="F7941E"/>
                </a:solidFill>
                <a:effectLst>
                  <a:outerShdw blurRad="50800" dist="38100" dir="2700000" algn="tl">
                    <a:schemeClr val="accent1">
                      <a:lumMod val="20000"/>
                      <a:lumOff val="80000"/>
                      <a:alpha val="40000"/>
                    </a:schemeClr>
                  </a:outerShdw>
                </a:effectLs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High number         of people </a:t>
            </a:r>
            <a:endParaRPr lang="en-US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 descr="&quot;&quot;"/>
          <p:cNvCxnSpPr/>
          <p:nvPr/>
        </p:nvCxnSpPr>
        <p:spPr>
          <a:xfrm>
            <a:off x="2472744" y="3709115"/>
            <a:ext cx="453336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 descr="&quot;&quot;"/>
          <p:cNvCxnSpPr>
            <a:stCxn id="17" idx="2"/>
          </p:cNvCxnSpPr>
          <p:nvPr/>
        </p:nvCxnSpPr>
        <p:spPr>
          <a:xfrm flipH="1">
            <a:off x="4690371" y="2009314"/>
            <a:ext cx="10675" cy="38042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 descr="&quot;&quot;"/>
          <p:cNvSpPr/>
          <p:nvPr/>
        </p:nvSpPr>
        <p:spPr>
          <a:xfrm>
            <a:off x="3799782" y="1287887"/>
            <a:ext cx="3528297" cy="33871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7E111CB-9901-4ED4-A386-A1BC537C65CA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34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Let’s Try It Out!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Open house enrollment event next week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Goal of 12 attendees</a:t>
            </a:r>
            <a:endParaRPr lang="en-US" dirty="0"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US" dirty="0" smtClean="0"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11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48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Debriefing the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Targeting is not “one size fits all”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Doesn’t mean we shouldn’t focus outside our priority circle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Not always cut and dry</a:t>
            </a:r>
            <a:endParaRPr lang="en-US" dirty="0"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US" dirty="0" smtClean="0"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12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54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Asking </a:t>
            </a:r>
            <a:r>
              <a:rPr lang="en-US" dirty="0">
                <a:latin typeface="Century Gothic" panose="020B0502020202020204" pitchFamily="34" charset="0"/>
                <a:cs typeface="Arial" pitchFamily="34" charset="0"/>
              </a:rPr>
              <a:t>P</a:t>
            </a:r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eople </a:t>
            </a:r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to Take A</a:t>
            </a:r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ction T</a:t>
            </a:r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oward Enrollment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Radical Hospitality</a:t>
            </a:r>
            <a:endParaRPr lang="en-US" sz="1000" dirty="0"/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Effective Conversation</a:t>
            </a:r>
            <a:endParaRPr lang="en-US" sz="1000" dirty="0" smtClean="0">
              <a:ea typeface="+mn-ea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Collect Data for Follow-Up</a:t>
            </a:r>
            <a:endParaRPr lang="en-US" dirty="0"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US" dirty="0" smtClean="0"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13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79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Radical Hospitality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850" y="1600200"/>
            <a:ext cx="7993062" cy="4525963"/>
          </a:xfrm>
        </p:spPr>
        <p:txBody>
          <a:bodyPr rtlCol="0">
            <a:normAutofit/>
          </a:bodyPr>
          <a:lstStyle/>
          <a:p>
            <a:pPr marL="457200" lvl="1" indent="0" algn="ctr" fontAlgn="auto">
              <a:spcAft>
                <a:spcPts val="0"/>
              </a:spcAft>
              <a:buNone/>
              <a:defRPr/>
            </a:pP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natural but uncommon actions we take to make people feel invited and safe </a:t>
            </a:r>
            <a:r>
              <a:rPr lang="en-US" dirty="0" smtClean="0"/>
              <a:t>so they can learn </a:t>
            </a:r>
            <a:r>
              <a:rPr lang="en-US" dirty="0"/>
              <a:t>more about the help we can provide for them</a:t>
            </a:r>
            <a:endParaRPr lang="en-US" dirty="0" smtClean="0"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14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39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3 </a:t>
            </a:r>
            <a:r>
              <a:rPr lang="en-US" dirty="0">
                <a:latin typeface="Century Gothic" panose="020B0502020202020204" pitchFamily="34" charset="0"/>
                <a:cs typeface="Arial" pitchFamily="34" charset="0"/>
              </a:rPr>
              <a:t>S</a:t>
            </a:r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teps to an </a:t>
            </a:r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Effective Conversation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Make a Connection</a:t>
            </a:r>
            <a:endParaRPr lang="en-US" sz="1000" dirty="0" smtClean="0"/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Establish Urgency</a:t>
            </a:r>
            <a:endParaRPr lang="en-US" sz="1000" dirty="0" smtClean="0">
              <a:ea typeface="+mn-ea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Make the Ask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US" dirty="0" smtClean="0"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15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23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Make a Connection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Establish a rapport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Find out about them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Share about yourself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US" dirty="0" smtClean="0"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16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5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Establish Urgency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Identify what’s at stake</a:t>
            </a:r>
            <a:endParaRPr lang="en-US" sz="1000" dirty="0" smtClean="0">
              <a:ea typeface="+mn-ea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Come to a consensus on risks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Show empathy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Adjust tone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US" dirty="0" smtClean="0"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17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54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Make the 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How can you best address </a:t>
            </a:r>
            <a:r>
              <a:rPr lang="en-US" dirty="0" smtClean="0">
                <a:solidFill>
                  <a:srgbClr val="FF0000"/>
                </a:solidFill>
                <a:ea typeface="+mn-ea"/>
              </a:rPr>
              <a:t>the uninsured person’s </a:t>
            </a:r>
            <a:r>
              <a:rPr lang="en-US" dirty="0" smtClean="0">
                <a:ea typeface="+mn-ea"/>
              </a:rPr>
              <a:t>needs?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Know exactly what you’re asking </a:t>
            </a:r>
            <a:r>
              <a:rPr lang="en-US" dirty="0" smtClean="0">
                <a:solidFill>
                  <a:srgbClr val="FF0000"/>
                </a:solidFill>
                <a:ea typeface="+mn-ea"/>
              </a:rPr>
              <a:t>them to do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Be clear and concise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Ask, then wait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US" dirty="0" smtClean="0"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18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3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Data Collection &amp; Follow-Up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/>
              <a:t>Recording someone’s information in </a:t>
            </a:r>
            <a:r>
              <a:rPr lang="en-US" dirty="0"/>
              <a:t>order to </a:t>
            </a:r>
            <a:r>
              <a:rPr lang="en-US" b="1" dirty="0"/>
              <a:t>follow up </a:t>
            </a:r>
            <a:r>
              <a:rPr lang="en-US" dirty="0"/>
              <a:t>with them </a:t>
            </a:r>
            <a:r>
              <a:rPr lang="en-US" dirty="0" smtClean="0"/>
              <a:t>later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/>
              <a:t>Takes 5-9 touches to move someone to action</a:t>
            </a:r>
            <a:endParaRPr lang="en-US" sz="1000" dirty="0" smtClean="0"/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/>
              <a:t>Use a sign-up sheet</a:t>
            </a:r>
            <a:endParaRPr lang="en-US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dirty="0" smtClean="0"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19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Welcome! Today We Will Cover: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Finding the Right People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Targeting Your Outreach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Asking them to </a:t>
            </a:r>
            <a:r>
              <a:rPr lang="en-US" dirty="0">
                <a:ea typeface="+mn-ea"/>
              </a:rPr>
              <a:t>T</a:t>
            </a:r>
            <a:r>
              <a:rPr lang="en-US" dirty="0" smtClean="0">
                <a:ea typeface="+mn-ea"/>
              </a:rPr>
              <a:t>ake Action toward Enrollment 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Radical Hospitality	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Effective Conversations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Data Collection &amp; Follow-Up</a:t>
            </a:r>
          </a:p>
          <a:p>
            <a:pPr marL="914400" lvl="2" indent="0" eaLnBrk="1" fontAlgn="auto" hangingPunct="1">
              <a:spcAft>
                <a:spcPts val="0"/>
              </a:spcAft>
              <a:buClr>
                <a:schemeClr val="accent5"/>
              </a:buClr>
              <a:buFont typeface="Wingdings" charset="2"/>
              <a:buNone/>
              <a:defRPr/>
            </a:pPr>
            <a:endParaRPr lang="en-US" dirty="0" smtClean="0"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2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Let’s see it!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20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63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entury Gothic" panose="020B0502020202020204" pitchFamily="34" charset="0"/>
                <a:cs typeface="Arial" pitchFamily="34" charset="0"/>
              </a:rPr>
              <a:t>Your Turn</a:t>
            </a:r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!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21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/>
              <a:t>Radical </a:t>
            </a:r>
            <a:r>
              <a:rPr lang="en-US" dirty="0" smtClean="0"/>
              <a:t>Hospitality</a:t>
            </a:r>
            <a:endParaRPr lang="en-US" sz="1000" dirty="0"/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/>
              <a:t>Effective </a:t>
            </a:r>
            <a:r>
              <a:rPr lang="en-US" dirty="0" smtClean="0"/>
              <a:t>Conversation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/>
              <a:t>Make a connection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/>
              <a:t>Establish the urgency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/>
              <a:t>Make the ask</a:t>
            </a:r>
            <a:endParaRPr lang="en-US" sz="1000" dirty="0"/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/>
              <a:t>Collect Data for Follow-Up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68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Thank You for Coming!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22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15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Icebreaker!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3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Why do we Need MNsure Outreach?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4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14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Need MNsure Outreach?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7E111CB-9901-4ED4-A386-A1BC537C65CA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People…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need help, don’t ask for it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don’t know about MNsure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forget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have tech problems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live remotely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have a language barrier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etc. 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en-US" dirty="0" smtClean="0">
              <a:latin typeface="Arial" pitchFamily="34" charset="0"/>
            </a:endParaRPr>
          </a:p>
          <a:p>
            <a:pPr eaLnBrk="1" hangingPunct="1">
              <a:buFont typeface="Wingdings" panose="05000000000000000000" pitchFamily="2" charset="2"/>
              <a:buChar char="q"/>
            </a:pPr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41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Lot </a:t>
            </a:r>
            <a:r>
              <a:rPr lang="en-US" dirty="0"/>
              <a:t>G</a:t>
            </a:r>
            <a:r>
              <a:rPr lang="en-US" dirty="0" smtClean="0"/>
              <a:t>oes Into Our Outreach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7E111CB-9901-4ED4-A386-A1BC537C65CA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Many things make our tactics effective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Two most basic components: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Finding the right people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Asking them to take action toward enrollment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78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Finding the Right People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Tell me about your past successful outreach</a:t>
            </a:r>
            <a:endParaRPr lang="en-US" dirty="0" smtClean="0"/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What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Why 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How</a:t>
            </a:r>
            <a:endParaRPr lang="en-US" dirty="0"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US" dirty="0" smtClean="0"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7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Finding the Right People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Not all outreach opportunities are good opportunities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b="1" dirty="0" smtClean="0">
                <a:ea typeface="+mn-ea"/>
              </a:rPr>
              <a:t>Targeting</a:t>
            </a:r>
            <a:r>
              <a:rPr lang="en-US" dirty="0" smtClean="0">
                <a:ea typeface="+mn-ea"/>
              </a:rPr>
              <a:t> - </a:t>
            </a:r>
            <a:r>
              <a:rPr lang="en-US" dirty="0" smtClean="0"/>
              <a:t>distinguishing </a:t>
            </a:r>
            <a:r>
              <a:rPr lang="en-US" dirty="0"/>
              <a:t>which outreach opportunities will yield the best </a:t>
            </a:r>
            <a:r>
              <a:rPr lang="en-US" dirty="0" smtClean="0"/>
              <a:t>results, </a:t>
            </a:r>
            <a:r>
              <a:rPr lang="en-US" dirty="0"/>
              <a:t>using the </a:t>
            </a:r>
            <a:r>
              <a:rPr lang="en-US" dirty="0" smtClean="0"/>
              <a:t>fewest resources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What our goals are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What our resources are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Which activities get us closest to our goals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Which activities take the fewest resources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US" dirty="0"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US" dirty="0" smtClean="0"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8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88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Targeting Your Outreach	</a:t>
            </a:r>
            <a:endParaRPr lang="en-US" dirty="0"/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3799782" y="1456864"/>
            <a:ext cx="1802527" cy="552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ln>
                  <a:noFill/>
                </a:ln>
                <a:solidFill>
                  <a:srgbClr val="F7941E"/>
                </a:solidFill>
                <a:effectLst>
                  <a:outerShdw blurRad="50800" dist="38100" dir="2700000" algn="tl">
                    <a:schemeClr val="accent1">
                      <a:lumMod val="20000"/>
                      <a:lumOff val="80000"/>
                      <a:alpha val="40000"/>
                    </a:schemeClr>
                  </a:outerShdw>
                </a:effectLs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High likelihood of being </a:t>
            </a:r>
            <a:r>
              <a:rPr lang="en-US" sz="1400" dirty="0" smtClean="0">
                <a:solidFill>
                  <a:srgbClr val="F7941E"/>
                </a:solidFill>
                <a:effectLst>
                  <a:outerShdw blurRad="50800" dist="38100" dir="2700000" algn="tl">
                    <a:schemeClr val="accent1">
                      <a:lumMod val="20000"/>
                      <a:lumOff val="80000"/>
                      <a:alpha val="40000"/>
                    </a:schemeClr>
                  </a:outerShdw>
                </a:effectLs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</a:t>
            </a:r>
            <a:r>
              <a:rPr lang="en-US" sz="1400" dirty="0" smtClean="0">
                <a:ln>
                  <a:noFill/>
                </a:ln>
                <a:solidFill>
                  <a:srgbClr val="F7941E"/>
                </a:solidFill>
                <a:effectLst>
                  <a:outerShdw blurRad="50800" dist="38100" dir="2700000" algn="tl">
                    <a:schemeClr val="accent1">
                      <a:lumMod val="20000"/>
                      <a:lumOff val="80000"/>
                      <a:alpha val="40000"/>
                    </a:schemeClr>
                  </a:outerShdw>
                </a:effectLs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insured</a:t>
            </a:r>
            <a:endParaRPr lang="en-US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ln>
                  <a:noFill/>
                </a:ln>
                <a:solidFill>
                  <a:srgbClr val="BDD6EE"/>
                </a:solidFill>
                <a:effectLst>
                  <a:outerShdw blurRad="50800" dist="38100" dir="2700000" algn="tl">
                    <a:schemeClr val="accent1">
                      <a:lumMod val="20000"/>
                      <a:lumOff val="80000"/>
                      <a:alpha val="40000"/>
                    </a:schemeClr>
                  </a:outerShdw>
                </a:effectLs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3880745" y="6060135"/>
            <a:ext cx="1640601" cy="59242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ln>
                  <a:noFill/>
                </a:ln>
                <a:solidFill>
                  <a:srgbClr val="F7941E"/>
                </a:solidFill>
                <a:effectLst>
                  <a:outerShdw blurRad="50800" dist="38100" dir="2700000" algn="tl">
                    <a:schemeClr val="accent1">
                      <a:lumMod val="20000"/>
                      <a:lumOff val="80000"/>
                      <a:alpha val="40000"/>
                    </a:schemeClr>
                  </a:outerShdw>
                </a:effectLs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Low likelihood of being uninsured</a:t>
            </a:r>
            <a:endParaRPr lang="en-US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dirty="0">
                <a:ln>
                  <a:noFill/>
                </a:ln>
                <a:solidFill>
                  <a:srgbClr val="BDD6EE"/>
                </a:solidFill>
                <a:effectLst>
                  <a:outerShdw blurRad="50800" dist="38100" dir="2700000" algn="tl">
                    <a:schemeClr val="accent1">
                      <a:lumMod val="20000"/>
                      <a:lumOff val="80000"/>
                      <a:alpha val="40000"/>
                    </a:schemeClr>
                  </a:outerShdw>
                </a:effectLs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1186869" y="3020025"/>
            <a:ext cx="1285875" cy="5048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>
                <a:ln>
                  <a:noFill/>
                </a:ln>
                <a:solidFill>
                  <a:srgbClr val="F7941E"/>
                </a:solidFill>
                <a:effectLst>
                  <a:outerShdw blurRad="50800" dist="38100" dir="2700000" algn="tl">
                    <a:schemeClr val="accent1">
                      <a:lumMod val="20000"/>
                      <a:lumOff val="80000"/>
                      <a:alpha val="40000"/>
                    </a:schemeClr>
                  </a:outerShdw>
                </a:effectLs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Low number              of people </a:t>
            </a:r>
            <a:endParaRPr lang="en-US" sz="14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 Box 2"/>
          <p:cNvSpPr txBox="1">
            <a:spLocks noChangeArrowheads="1"/>
          </p:cNvSpPr>
          <p:nvPr/>
        </p:nvSpPr>
        <p:spPr bwMode="auto">
          <a:xfrm>
            <a:off x="6540121" y="3020025"/>
            <a:ext cx="1419023" cy="5048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ln>
                  <a:noFill/>
                </a:ln>
                <a:solidFill>
                  <a:srgbClr val="F7941E"/>
                </a:solidFill>
                <a:effectLst>
                  <a:outerShdw blurRad="50800" dist="38100" dir="2700000" algn="tl">
                    <a:schemeClr val="accent1">
                      <a:lumMod val="20000"/>
                      <a:lumOff val="80000"/>
                      <a:alpha val="40000"/>
                    </a:schemeClr>
                  </a:outerShdw>
                </a:effectLs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High number         of people </a:t>
            </a:r>
            <a:endParaRPr lang="en-US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 descr="&quot;&quot;"/>
          <p:cNvCxnSpPr>
            <a:stCxn id="17" idx="2"/>
          </p:cNvCxnSpPr>
          <p:nvPr/>
        </p:nvCxnSpPr>
        <p:spPr>
          <a:xfrm flipH="1">
            <a:off x="4690371" y="2009314"/>
            <a:ext cx="10675" cy="38042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 descr="&quot;&quot;"/>
          <p:cNvCxnSpPr/>
          <p:nvPr/>
        </p:nvCxnSpPr>
        <p:spPr>
          <a:xfrm>
            <a:off x="2472744" y="3709115"/>
            <a:ext cx="453336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7E111CB-9901-4ED4-A386-A1BC537C65CA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2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Nsure PPT TEMPLATE 2015-03">
  <a:themeElements>
    <a:clrScheme name="MNsure-accessible">
      <a:dk1>
        <a:sysClr val="windowText" lastClr="000000"/>
      </a:dk1>
      <a:lt1>
        <a:sysClr val="window" lastClr="FFFFFF"/>
      </a:lt1>
      <a:dk2>
        <a:srgbClr val="515051"/>
      </a:dk2>
      <a:lt2>
        <a:srgbClr val="EFEFEF"/>
      </a:lt2>
      <a:accent1>
        <a:srgbClr val="03A2A2"/>
      </a:accent1>
      <a:accent2>
        <a:srgbClr val="019372"/>
      </a:accent2>
      <a:accent3>
        <a:srgbClr val="B4C96C"/>
      </a:accent3>
      <a:accent4>
        <a:srgbClr val="FC6048"/>
      </a:accent4>
      <a:accent5>
        <a:srgbClr val="F9692A"/>
      </a:accent5>
      <a:accent6>
        <a:srgbClr val="EEB212"/>
      </a:accent6>
      <a:hlink>
        <a:srgbClr val="03A2A2"/>
      </a:hlink>
      <a:folHlink>
        <a:srgbClr val="E36C54"/>
      </a:folHlink>
    </a:clrScheme>
    <a:fontScheme name="MNsure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nk_x0020_to_x0020_article xmlns="e536fcfd-1d3e-4792-9ec1-addc25b48cf2">
      <Url xsi:nil="true"/>
      <Description xsi:nil="true"/>
    </Link_x0020_to_x0020_articl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AB25526BB6EB4EBE633283BD11055D" ma:contentTypeVersion="1" ma:contentTypeDescription="Create a new document." ma:contentTypeScope="" ma:versionID="f85f6bb03b31133682bb69a1eab5df41">
  <xsd:schema xmlns:xsd="http://www.w3.org/2001/XMLSchema" xmlns:xs="http://www.w3.org/2001/XMLSchema" xmlns:p="http://schemas.microsoft.com/office/2006/metadata/properties" xmlns:ns2="e536fcfd-1d3e-4792-9ec1-addc25b48cf2" targetNamespace="http://schemas.microsoft.com/office/2006/metadata/properties" ma:root="true" ma:fieldsID="ad56fb5e06647c2a0c5360f17b56cc74" ns2:_="">
    <xsd:import namespace="e536fcfd-1d3e-4792-9ec1-addc25b48cf2"/>
    <xsd:element name="properties">
      <xsd:complexType>
        <xsd:sequence>
          <xsd:element name="documentManagement">
            <xsd:complexType>
              <xsd:all>
                <xsd:element ref="ns2:Link_x0020_to_x0020_articl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36fcfd-1d3e-4792-9ec1-addc25b48cf2" elementFormDefault="qualified">
    <xsd:import namespace="http://schemas.microsoft.com/office/2006/documentManagement/types"/>
    <xsd:import namespace="http://schemas.microsoft.com/office/infopath/2007/PartnerControls"/>
    <xsd:element name="Link_x0020_to_x0020_article" ma:index="8" nillable="true" ma:displayName="Link to article" ma:format="Hyperlink" ma:internalName="Link_x0020_to_x0020_articl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28B868C-B5DD-45C0-BA92-BC1BA16FC32A}">
  <ds:schemaRefs>
    <ds:schemaRef ds:uri="http://www.w3.org/XML/1998/namespace"/>
    <ds:schemaRef ds:uri="http://purl.org/dc/dcmitype/"/>
    <ds:schemaRef ds:uri="e536fcfd-1d3e-4792-9ec1-addc25b48cf2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5686633F-0C8F-4CFD-9B38-4D2625DEB7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36fcfd-1d3e-4792-9ec1-addc25b48c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9B52CB7-30B2-4719-A653-EB89A6F803D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MNsure PPT TEMPLATE 2015-03</Template>
  <TotalTime>66</TotalTime>
  <Words>437</Words>
  <Application>Microsoft Office PowerPoint</Application>
  <PresentationFormat>On-screen Show (4:3)</PresentationFormat>
  <Paragraphs>116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ＭＳ Ｐゴシック</vt:lpstr>
      <vt:lpstr>ＭＳ Ｐゴシック</vt:lpstr>
      <vt:lpstr>Arial</vt:lpstr>
      <vt:lpstr>Calibri</vt:lpstr>
      <vt:lpstr>Century Gothic</vt:lpstr>
      <vt:lpstr>Times New Roman</vt:lpstr>
      <vt:lpstr>Wingdings</vt:lpstr>
      <vt:lpstr>MNsure PPT TEMPLATE 2015-03</vt:lpstr>
      <vt:lpstr>Effective Outreach Tactics</vt:lpstr>
      <vt:lpstr>Welcome! Today We Will Cover:</vt:lpstr>
      <vt:lpstr>Icebreaker! </vt:lpstr>
      <vt:lpstr>Why do we Need MNsure Outreach?</vt:lpstr>
      <vt:lpstr>Why Do We Need MNsure Outreach?</vt:lpstr>
      <vt:lpstr>A Lot Goes Into Our Outreach</vt:lpstr>
      <vt:lpstr>Finding the Right People</vt:lpstr>
      <vt:lpstr>Finding the Right People</vt:lpstr>
      <vt:lpstr>Targeting Your Outreach </vt:lpstr>
      <vt:lpstr>Targeting Your Outreach </vt:lpstr>
      <vt:lpstr>Let’s Try It Out! </vt:lpstr>
      <vt:lpstr>Debriefing the Exercise</vt:lpstr>
      <vt:lpstr>Asking People to Take Action Toward Enrollment</vt:lpstr>
      <vt:lpstr>Radical Hospitality</vt:lpstr>
      <vt:lpstr>3 Steps to an Effective Conversation</vt:lpstr>
      <vt:lpstr>Make a Connection</vt:lpstr>
      <vt:lpstr>Establish Urgency</vt:lpstr>
      <vt:lpstr>Make the Ask</vt:lpstr>
      <vt:lpstr>Data Collection &amp; Follow-Up</vt:lpstr>
      <vt:lpstr>Let’s see it! </vt:lpstr>
      <vt:lpstr>Your Turn! </vt:lpstr>
      <vt:lpstr>Thank You for Coming! </vt:lpstr>
    </vt:vector>
  </TitlesOfParts>
  <Company>MNsure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MNsure Effective Outreach Tactics visula aid</dc:title>
  <dc:creator>MNsure</dc:creator>
  <cp:lastModifiedBy>Benson, Angela</cp:lastModifiedBy>
  <cp:revision>15</cp:revision>
  <dcterms:created xsi:type="dcterms:W3CDTF">2015-07-27T16:50:36Z</dcterms:created>
  <dcterms:modified xsi:type="dcterms:W3CDTF">2015-11-02T19:31:13Z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0x010100ADAB25526BB6EB4EBE633283BD11055D</vt:lpwstr>
  </property>
  <property fmtid="{D5CDD505-2E9C-101B-9397-08002B2CF9AE}" pid="3" name="_MarkAsFinal">
    <vt:bool>true</vt:bool>
  </property>
</Properties>
</file>