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7" r:id="rId6"/>
    <p:sldId id="265" r:id="rId7"/>
    <p:sldId id="258" r:id="rId8"/>
    <p:sldId id="266" r:id="rId9"/>
    <p:sldId id="267" r:id="rId10"/>
    <p:sldId id="260" r:id="rId11"/>
    <p:sldId id="268" r:id="rId12"/>
    <p:sldId id="269" r:id="rId13"/>
    <p:sldId id="261" r:id="rId14"/>
    <p:sldId id="262" r:id="rId15"/>
    <p:sldId id="272" r:id="rId16"/>
    <p:sldId id="270" r:id="rId17"/>
    <p:sldId id="271" r:id="rId18"/>
    <p:sldId id="263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6469"/>
            <a:ext cx="5109560" cy="1470025"/>
          </a:xfrm>
        </p:spPr>
        <p:txBody>
          <a:bodyPr/>
          <a:lstStyle>
            <a:lvl1pPr algn="r">
              <a:defRPr b="1">
                <a:solidFill>
                  <a:srgbClr val="03A2A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6176"/>
            <a:ext cx="5109560" cy="57140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42" y="274638"/>
            <a:ext cx="7507161" cy="9067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600200"/>
            <a:ext cx="799285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39" y="1600200"/>
            <a:ext cx="3607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6" y="1600200"/>
            <a:ext cx="3607689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3A2A2"/>
                </a:solidFill>
              </a:defRPr>
            </a:lvl1pPr>
          </a:lstStyle>
          <a:p>
            <a:fld id="{EADB7C9A-2E21-4DA6-B4DC-755EFFB0CA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49" y="274638"/>
            <a:ext cx="7520254" cy="9078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**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274638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0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3" r:id="rId4"/>
    <p:sldLayoutId id="214748367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EB212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1371600" y="3816350"/>
            <a:ext cx="5110163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Relationship Building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52898"/>
            <a:ext cx="5110163" cy="571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r>
              <a:rPr lang="en-US" sz="2000" dirty="0">
                <a:latin typeface="Century Gothic" panose="020B0502020202020204" pitchFamily="34" charset="0"/>
                <a:ea typeface="+mn-ea"/>
              </a:rPr>
              <a:t>i</a:t>
            </a:r>
            <a:r>
              <a:rPr lang="en-US" sz="2000" dirty="0" smtClean="0">
                <a:latin typeface="Century Gothic" panose="020B0502020202020204" pitchFamily="34" charset="0"/>
                <a:ea typeface="+mn-ea"/>
              </a:rPr>
              <a:t>n MNsure Outreach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Establishing the Relationship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We mobilize people</a:t>
            </a:r>
            <a:r>
              <a:rPr lang="en-US" b="1" dirty="0" smtClean="0"/>
              <a:t> </a:t>
            </a:r>
            <a:r>
              <a:rPr lang="en-US" dirty="0" smtClean="0"/>
              <a:t>to take action</a:t>
            </a:r>
            <a:r>
              <a:rPr lang="en-US" dirty="0"/>
              <a:t> </a:t>
            </a:r>
            <a:r>
              <a:rPr lang="en-US" dirty="0" smtClean="0"/>
              <a:t>with us</a:t>
            </a:r>
            <a:endParaRPr lang="en-US" sz="12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“Making the Ask” conversation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Identifying </a:t>
            </a:r>
            <a:r>
              <a:rPr lang="en-US" dirty="0" smtClean="0"/>
              <a:t>and exploring shared self-interest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Making </a:t>
            </a:r>
            <a:r>
              <a:rPr lang="en-US" dirty="0"/>
              <a:t>the </a:t>
            </a:r>
            <a:r>
              <a:rPr lang="en-US" dirty="0" smtClean="0"/>
              <a:t>ask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Establishing </a:t>
            </a:r>
            <a:r>
              <a:rPr lang="en-US" dirty="0" smtClean="0"/>
              <a:t>goals </a:t>
            </a:r>
            <a:r>
              <a:rPr lang="en-US" dirty="0"/>
              <a:t>and r</a:t>
            </a:r>
            <a:r>
              <a:rPr lang="en-US" dirty="0" smtClean="0"/>
              <a:t>esponsibilities</a:t>
            </a:r>
          </a:p>
          <a:p>
            <a:pPr lvl="1"/>
            <a:endParaRPr lang="en-US" dirty="0"/>
          </a:p>
          <a:p>
            <a:pPr lvl="1"/>
            <a:endParaRPr lang="en-US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30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Asking for the RIGHT Thing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Get to know them first!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Identify their </a:t>
            </a:r>
            <a:r>
              <a:rPr lang="en-US" b="1" dirty="0" smtClean="0"/>
              <a:t>self-interest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Figure out your </a:t>
            </a:r>
            <a:r>
              <a:rPr lang="en-US" b="1" dirty="0" smtClean="0">
                <a:latin typeface="Arial" pitchFamily="34" charset="0"/>
              </a:rPr>
              <a:t>shared self-interest</a:t>
            </a:r>
            <a:endParaRPr lang="en-US" sz="1000" b="1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How do you do that?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ASK THEM!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95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Let’s See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t! 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3074" name="Picture 2" descr="drawing of two figures talking to each other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019" y="1767401"/>
            <a:ext cx="3762387" cy="389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9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371230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A “Making the Ask” Conversation is: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A 70/30 conversation</a:t>
            </a:r>
            <a:endParaRPr lang="en-US" sz="1000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Done in-person</a:t>
            </a:r>
            <a:endParaRPr lang="en-US" sz="1000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Scheduled in advance</a:t>
            </a:r>
            <a:endParaRPr lang="en-US" sz="1000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Finished on time (30-45 min)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4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371230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It is NOT: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A sales job</a:t>
            </a:r>
            <a:endParaRPr lang="en-US" sz="1000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Chit-Chat</a:t>
            </a:r>
          </a:p>
          <a:p>
            <a:pPr marL="0" indent="0">
              <a:buNone/>
            </a:pPr>
            <a:endParaRPr lang="en-US" sz="1000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7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It’s Your Turn! 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15 minutes</a:t>
            </a:r>
            <a:endParaRPr lang="en-US" sz="1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Take turns leading</a:t>
            </a:r>
            <a:endParaRPr lang="en-US" sz="1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Follow the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Identifying &amp; </a:t>
            </a:r>
            <a:r>
              <a:rPr lang="en-US" dirty="0" smtClean="0"/>
              <a:t>exploring shared self-interest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Making the </a:t>
            </a:r>
            <a:r>
              <a:rPr lang="en-US" dirty="0" smtClean="0"/>
              <a:t>ask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Establishing </a:t>
            </a:r>
            <a:r>
              <a:rPr lang="en-US" dirty="0" smtClean="0"/>
              <a:t>goals </a:t>
            </a:r>
            <a:r>
              <a:rPr lang="en-US" dirty="0"/>
              <a:t>and </a:t>
            </a:r>
            <a:r>
              <a:rPr lang="en-US" dirty="0" smtClean="0"/>
              <a:t>responsibilities</a:t>
            </a: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59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371230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Maintaining a Relationship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Communication is key!</a:t>
            </a:r>
            <a:endParaRPr lang="en-US" sz="1000" dirty="0" smtClean="0">
              <a:latin typeface="Arial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w</a:t>
            </a:r>
            <a:r>
              <a:rPr lang="en-US" dirty="0" smtClean="0">
                <a:latin typeface="Arial" pitchFamily="34" charset="0"/>
              </a:rPr>
              <a:t>ho, how and when</a:t>
            </a:r>
            <a:endParaRPr lang="en-US" sz="1000" dirty="0" smtClean="0">
              <a:latin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Establish clear: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g</a:t>
            </a:r>
            <a:r>
              <a:rPr lang="en-US" dirty="0" smtClean="0">
                <a:latin typeface="Arial" pitchFamily="34" charset="0"/>
              </a:rPr>
              <a:t>oals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</a:rPr>
              <a:t>imeline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</a:rPr>
              <a:t>esponsibilities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3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Thank You for Coming! 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Welcome! Today We Will Cover: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/>
              <a:t>Why relationships matter</a:t>
            </a:r>
            <a:endParaRPr lang="en-US" sz="10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Identifying potential partnerships</a:t>
            </a:r>
            <a:endParaRPr lang="en-US" sz="1000" dirty="0" smtClean="0">
              <a:ea typeface="+mn-ea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Establishing effective relationships</a:t>
            </a:r>
            <a:endParaRPr lang="en-US" sz="1000" dirty="0" smtClean="0">
              <a:ea typeface="+mn-ea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Maintaining relationships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Icebreaker!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/>
              <a:t>Find a partner</a:t>
            </a:r>
            <a:endParaRPr lang="en-US" sz="10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2 minutes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ea typeface="+mn-ea"/>
              </a:rPr>
              <a:t>n</a:t>
            </a:r>
            <a:r>
              <a:rPr lang="en-US" dirty="0" smtClean="0">
                <a:ea typeface="+mn-ea"/>
              </a:rPr>
              <a:t>ame &amp; town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ea typeface="+mn-ea"/>
              </a:rPr>
              <a:t>t</a:t>
            </a:r>
            <a:r>
              <a:rPr lang="en-US" dirty="0" smtClean="0">
                <a:ea typeface="+mn-ea"/>
              </a:rPr>
              <a:t>itle &amp; organization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ea typeface="+mn-ea"/>
              </a:rPr>
              <a:t>f</a:t>
            </a:r>
            <a:r>
              <a:rPr lang="en-US" dirty="0" smtClean="0">
                <a:ea typeface="+mn-ea"/>
              </a:rPr>
              <a:t>avorite part of their job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fun fact</a:t>
            </a:r>
            <a:endParaRPr lang="en-US" sz="1000" dirty="0" smtClean="0">
              <a:ea typeface="+mn-ea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ea typeface="+mn-ea"/>
              </a:rPr>
              <a:t>Introduce them to the group!</a:t>
            </a:r>
          </a:p>
          <a:p>
            <a:pPr marL="0" lvl="0" indent="0">
              <a:buNone/>
            </a:pPr>
            <a:endParaRPr lang="en-US" sz="1000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0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What Barriers do You Face? 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1026" name="Picture 2" descr="&quot;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160" y="1646442"/>
            <a:ext cx="6542468" cy="43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External Partnerships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4693053"/>
            <a:ext cx="7992858" cy="8983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elationships </a:t>
            </a:r>
            <a:r>
              <a:rPr lang="en-US" dirty="0"/>
              <a:t>with organizations and people </a:t>
            </a:r>
            <a:r>
              <a:rPr lang="en-US" dirty="0" smtClean="0"/>
              <a:t>that </a:t>
            </a:r>
            <a:r>
              <a:rPr lang="en-US" dirty="0"/>
              <a:t>can help us take </a:t>
            </a:r>
            <a:r>
              <a:rPr lang="en-US" dirty="0" smtClean="0"/>
              <a:t>action and break down barriers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2" descr="&quot;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504" y="1757003"/>
            <a:ext cx="3849754" cy="244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4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Partnerships Help Us…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Extend our </a:t>
            </a:r>
            <a:r>
              <a:rPr lang="en-US" sz="2000" dirty="0" smtClean="0"/>
              <a:t>reach</a:t>
            </a:r>
            <a:endParaRPr lang="en-US" sz="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Access </a:t>
            </a:r>
            <a:r>
              <a:rPr lang="en-US" sz="2000" dirty="0" smtClean="0"/>
              <a:t>resources</a:t>
            </a:r>
            <a:endParaRPr lang="en-US" sz="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Play to </a:t>
            </a:r>
            <a:r>
              <a:rPr lang="en-US" sz="2000" dirty="0"/>
              <a:t>our </a:t>
            </a:r>
            <a:r>
              <a:rPr lang="en-US" sz="2000" dirty="0" smtClean="0"/>
              <a:t>strengths</a:t>
            </a:r>
            <a:endParaRPr lang="en-US" sz="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Tap into other </a:t>
            </a:r>
            <a:r>
              <a:rPr lang="en-US" sz="2000" dirty="0" smtClean="0"/>
              <a:t>skills</a:t>
            </a:r>
            <a:r>
              <a:rPr lang="en-US" sz="2000" dirty="0"/>
              <a:t>, knowledge</a:t>
            </a:r>
            <a:r>
              <a:rPr lang="en-US" sz="2000" dirty="0" smtClean="0"/>
              <a:t>, strengths</a:t>
            </a:r>
            <a:endParaRPr lang="en-US" sz="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Do more work in less time</a:t>
            </a:r>
            <a:endParaRPr lang="en-US" sz="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Help new populations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How do we Identify a Good Relationship Opportunity?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r>
              <a:rPr lang="en-US" b="1" dirty="0" smtClean="0"/>
              <a:t>Relationship Mapping</a:t>
            </a:r>
            <a:r>
              <a:rPr lang="en-US" dirty="0" smtClean="0"/>
              <a:t>: what kind of relationships can you pursue? Be strategic! </a:t>
            </a:r>
            <a:endParaRPr lang="en-US" b="1" dirty="0" smtClean="0"/>
          </a:p>
          <a:p>
            <a:pPr marL="0" indent="0">
              <a:buNone/>
            </a:pPr>
            <a:endParaRPr lang="en-US" sz="1200" b="1" dirty="0" smtClean="0"/>
          </a:p>
          <a:p>
            <a:pPr lvl="1"/>
            <a:r>
              <a:rPr lang="en-US" sz="2000" b="1" dirty="0" smtClean="0"/>
              <a:t>Sustained Relationship</a:t>
            </a:r>
          </a:p>
          <a:p>
            <a:pPr marL="457200" lvl="1" indent="0">
              <a:buNone/>
            </a:pPr>
            <a:endParaRPr lang="en-US" sz="1000" b="1" dirty="0" smtClean="0"/>
          </a:p>
          <a:p>
            <a:pPr lvl="1"/>
            <a:r>
              <a:rPr lang="en-US" sz="2000" b="1" dirty="0" smtClean="0"/>
              <a:t>Ongoing Relationship</a:t>
            </a:r>
          </a:p>
          <a:p>
            <a:pPr marL="457200" lvl="1" indent="0">
              <a:buNone/>
            </a:pPr>
            <a:endParaRPr lang="en-US" sz="1000" b="1" dirty="0" smtClean="0"/>
          </a:p>
          <a:p>
            <a:pPr lvl="1"/>
            <a:r>
              <a:rPr lang="en-US" sz="2000" b="1" dirty="0" smtClean="0"/>
              <a:t>Peripheral Relationship</a:t>
            </a:r>
            <a:endParaRPr lang="en-US" sz="2000" dirty="0" smtClean="0">
              <a:latin typeface="Arial" pitchFamily="34" charset="0"/>
            </a:endParaRPr>
          </a:p>
        </p:txBody>
      </p:sp>
      <p:cxnSp>
        <p:nvCxnSpPr>
          <p:cNvPr id="7" name="Straight Arrow Connector 6" descr="&quot;&quot;"/>
          <p:cNvCxnSpPr/>
          <p:nvPr/>
        </p:nvCxnSpPr>
        <p:spPr>
          <a:xfrm>
            <a:off x="4365938" y="3129566"/>
            <a:ext cx="2202287" cy="7856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 descr="&quot;&quot;"/>
          <p:cNvSpPr/>
          <p:nvPr/>
        </p:nvSpPr>
        <p:spPr>
          <a:xfrm>
            <a:off x="5344732" y="2665927"/>
            <a:ext cx="2856293" cy="2665927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 descr="&quot;&quot;"/>
          <p:cNvCxnSpPr/>
          <p:nvPr/>
        </p:nvCxnSpPr>
        <p:spPr>
          <a:xfrm>
            <a:off x="4172755" y="4134118"/>
            <a:ext cx="1841679" cy="386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 descr="&quot;&quot;"/>
          <p:cNvSpPr/>
          <p:nvPr/>
        </p:nvSpPr>
        <p:spPr>
          <a:xfrm>
            <a:off x="5859887" y="3129566"/>
            <a:ext cx="1841679" cy="179016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 descr="&quot;&quot;"/>
          <p:cNvCxnSpPr/>
          <p:nvPr/>
        </p:nvCxnSpPr>
        <p:spPr>
          <a:xfrm flipV="1">
            <a:off x="4365938" y="4778062"/>
            <a:ext cx="1339403" cy="202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 descr="&quot;&quot;"/>
          <p:cNvSpPr/>
          <p:nvPr/>
        </p:nvSpPr>
        <p:spPr>
          <a:xfrm>
            <a:off x="6362163" y="3593206"/>
            <a:ext cx="837127" cy="888642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The Three Categories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Sustained Relationship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 smtClean="0"/>
              <a:t>many similar </a:t>
            </a:r>
            <a:r>
              <a:rPr lang="en-US" sz="1800" dirty="0"/>
              <a:t>goals, </a:t>
            </a:r>
            <a:r>
              <a:rPr lang="en-US" sz="1800" dirty="0" smtClean="0"/>
              <a:t>similar vision with long-term </a:t>
            </a:r>
            <a:r>
              <a:rPr lang="en-US" sz="1800" dirty="0"/>
              <a:t>goals, projects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regular, ongoing </a:t>
            </a:r>
            <a:r>
              <a:rPr lang="en-US" sz="1800" dirty="0" smtClean="0"/>
              <a:t>contact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Ongoing Relationship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s</a:t>
            </a:r>
            <a:r>
              <a:rPr lang="en-US" sz="1800" dirty="0" smtClean="0"/>
              <a:t>ome similar goals, vision and some short-term goals, projects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r</a:t>
            </a:r>
            <a:r>
              <a:rPr lang="en-US" sz="1800" dirty="0" smtClean="0"/>
              <a:t>egular contact only during shared work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Peripheral Relationship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 smtClean="0"/>
              <a:t>Infrequent contact and few to no shared goals, projects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09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Mapping Your Relationships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tx2"/>
              </a:buClr>
              <a:buFont typeface="Wingdings" pitchFamily="2" charset="2"/>
              <a:buChar char="q"/>
            </a:pPr>
            <a:r>
              <a:rPr lang="en-US" dirty="0"/>
              <a:t>Which organizations have access to </a:t>
            </a:r>
            <a:r>
              <a:rPr lang="en-US" dirty="0" smtClean="0"/>
              <a:t>the likely </a:t>
            </a:r>
            <a:r>
              <a:rPr lang="en-US" dirty="0"/>
              <a:t>uninsured</a:t>
            </a:r>
            <a:r>
              <a:rPr lang="en-US" dirty="0" smtClean="0"/>
              <a:t>?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/>
              <a:t>Which </a:t>
            </a:r>
            <a:r>
              <a:rPr lang="en-US" sz="2200" dirty="0" smtClean="0"/>
              <a:t>organizations could help </a:t>
            </a:r>
            <a:r>
              <a:rPr lang="en-US" sz="2200" dirty="0"/>
              <a:t>me overcome the most </a:t>
            </a:r>
            <a:r>
              <a:rPr lang="en-US" sz="2200" dirty="0" smtClean="0"/>
              <a:t>barriers?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With which organizations can I envision having a sustained or ongoing relationship?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sure PPT TEMPLATE 2015-03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B25526BB6EB4EBE633283BD11055D" ma:contentTypeVersion="1" ma:contentTypeDescription="Create a new document." ma:contentTypeScope="" ma:versionID="f85f6bb03b31133682bb69a1eab5df41">
  <xsd:schema xmlns:xsd="http://www.w3.org/2001/XMLSchema" xmlns:xs="http://www.w3.org/2001/XMLSchema" xmlns:p="http://schemas.microsoft.com/office/2006/metadata/properties" xmlns:ns2="e536fcfd-1d3e-4792-9ec1-addc25b48cf2" targetNamespace="http://schemas.microsoft.com/office/2006/metadata/properties" ma:root="true" ma:fieldsID="ad56fb5e06647c2a0c5360f17b56cc74" ns2:_="">
    <xsd:import namespace="e536fcfd-1d3e-4792-9ec1-addc25b48cf2"/>
    <xsd:element name="properties">
      <xsd:complexType>
        <xsd:sequence>
          <xsd:element name="documentManagement">
            <xsd:complexType>
              <xsd:all>
                <xsd:element ref="ns2:Link_x0020_to_x0020_artic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6fcfd-1d3e-4792-9ec1-addc25b48cf2" elementFormDefault="qualified">
    <xsd:import namespace="http://schemas.microsoft.com/office/2006/documentManagement/types"/>
    <xsd:import namespace="http://schemas.microsoft.com/office/infopath/2007/PartnerControls"/>
    <xsd:element name="Link_x0020_to_x0020_article" ma:index="8" nillable="true" ma:displayName="Link to article" ma:format="Hyperlink" ma:internalName="Link_x0020_to_x0020_articl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_x0020_to_x0020_article xmlns="e536fcfd-1d3e-4792-9ec1-addc25b48cf2">
      <Url xsi:nil="true"/>
      <Description xsi:nil="true"/>
    </Link_x0020_to_x0020_articl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86633F-0C8F-4CFD-9B38-4D2625DEB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36fcfd-1d3e-4792-9ec1-addc25b48c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8B868C-B5DD-45C0-BA92-BC1BA16FC32A}">
  <ds:schemaRefs>
    <ds:schemaRef ds:uri="e536fcfd-1d3e-4792-9ec1-addc25b48cf2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B52CB7-30B2-4719-A653-EB89A6F803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 2015-03</Template>
  <TotalTime>97</TotalTime>
  <Words>374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ＭＳ Ｐゴシック</vt:lpstr>
      <vt:lpstr>Arial</vt:lpstr>
      <vt:lpstr>Calibri</vt:lpstr>
      <vt:lpstr>Century Gothic</vt:lpstr>
      <vt:lpstr>Wingdings</vt:lpstr>
      <vt:lpstr>MNsure PPT TEMPLATE 2015-03</vt:lpstr>
      <vt:lpstr>Relationship Building</vt:lpstr>
      <vt:lpstr>Welcome! Today We Will Cover:</vt:lpstr>
      <vt:lpstr>Icebreaker! </vt:lpstr>
      <vt:lpstr>What Barriers do You Face? </vt:lpstr>
      <vt:lpstr>External Partnerships</vt:lpstr>
      <vt:lpstr>Partnerships Help Us…</vt:lpstr>
      <vt:lpstr>How do we Identify a Good Relationship Opportunity?</vt:lpstr>
      <vt:lpstr>The Three Categories</vt:lpstr>
      <vt:lpstr>Mapping Your Relationships</vt:lpstr>
      <vt:lpstr>Establishing the Relationship</vt:lpstr>
      <vt:lpstr>Asking for the RIGHT Thing</vt:lpstr>
      <vt:lpstr>Let’s See It! </vt:lpstr>
      <vt:lpstr>A “Making the Ask” Conversation is:</vt:lpstr>
      <vt:lpstr>It is NOT:</vt:lpstr>
      <vt:lpstr>It’s Your Turn! </vt:lpstr>
      <vt:lpstr>Maintaining a Relationship</vt:lpstr>
      <vt:lpstr>Thank You for Coming! </vt:lpstr>
    </vt:vector>
  </TitlesOfParts>
  <Company>MNsure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Building in MNsure Outreach</dc:title>
  <dc:creator>MNsure</dc:creator>
  <cp:lastModifiedBy>Benson, Angela</cp:lastModifiedBy>
  <cp:revision>17</cp:revision>
  <dcterms:created xsi:type="dcterms:W3CDTF">2015-07-27T16:50:36Z</dcterms:created>
  <dcterms:modified xsi:type="dcterms:W3CDTF">2015-11-02T18:10:52Z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0x010100ADAB25526BB6EB4EBE633283BD11055D</vt:lpwstr>
  </property>
  <property fmtid="{D5CDD505-2E9C-101B-9397-08002B2CF9AE}" pid="3" name="_MarkAsFinal">
    <vt:bool>true</vt:bool>
  </property>
</Properties>
</file>